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65" r:id="rId2"/>
    <p:sldId id="256" r:id="rId3"/>
    <p:sldId id="259" r:id="rId4"/>
    <p:sldId id="260" r:id="rId5"/>
    <p:sldId id="261" r:id="rId6"/>
    <p:sldId id="262" r:id="rId7"/>
    <p:sldId id="258" r:id="rId8"/>
    <p:sldId id="266" r:id="rId9"/>
    <p:sldId id="271" r:id="rId10"/>
    <p:sldId id="267" r:id="rId11"/>
    <p:sldId id="263" r:id="rId12"/>
    <p:sldId id="268" r:id="rId13"/>
    <p:sldId id="264" r:id="rId14"/>
    <p:sldId id="269" r:id="rId15"/>
    <p:sldId id="270" r:id="rId16"/>
    <p:sldId id="272" r:id="rId17"/>
    <p:sldId id="273" r:id="rId18"/>
    <p:sldId id="274" r:id="rId19"/>
    <p:sldId id="276" r:id="rId20"/>
    <p:sldId id="275" r:id="rId21"/>
    <p:sldId id="27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FF33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88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9EB078-5789-4AAC-ACE0-725BAD7542C2}" type="datetimeFigureOut">
              <a:rPr lang="en-GB" smtClean="0"/>
              <a:t>09/02/2014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A5AFED-770E-4EB4-93D8-DC840658420E}" type="slidenum">
              <a:rPr lang="en-GB" smtClean="0"/>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What’s the idea for this part</a:t>
            </a:r>
            <a:r>
              <a:rPr lang="en-GB" baseline="0" dirty="0" smtClean="0"/>
              <a:t> of the design argument?</a:t>
            </a:r>
            <a:endParaRPr lang="en-GB" dirty="0"/>
          </a:p>
        </p:txBody>
      </p:sp>
      <p:sp>
        <p:nvSpPr>
          <p:cNvPr id="4" name="Slide Number Placeholder 3"/>
          <p:cNvSpPr>
            <a:spLocks noGrp="1"/>
          </p:cNvSpPr>
          <p:nvPr>
            <p:ph type="sldNum" sz="quarter" idx="10"/>
          </p:nvPr>
        </p:nvSpPr>
        <p:spPr/>
        <p:txBody>
          <a:bodyPr/>
          <a:lstStyle/>
          <a:p>
            <a:fld id="{E1A5AFED-770E-4EB4-93D8-DC840658420E}" type="slidenum">
              <a:rPr lang="en-GB" smtClean="0"/>
              <a:t>2</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17DE7B7-8336-4A78-A215-920D3AD07036}" type="datetimeFigureOut">
              <a:rPr lang="en-GB" smtClean="0"/>
              <a:t>09/02/2014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02BE53-A956-4EFE-BDD9-C2BFA66A0353}"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17DE7B7-8336-4A78-A215-920D3AD07036}" type="datetimeFigureOut">
              <a:rPr lang="en-GB" smtClean="0"/>
              <a:t>09/02/2014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02BE53-A956-4EFE-BDD9-C2BFA66A0353}"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17DE7B7-8336-4A78-A215-920D3AD07036}" type="datetimeFigureOut">
              <a:rPr lang="en-GB" smtClean="0"/>
              <a:t>09/02/2014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02BE53-A956-4EFE-BDD9-C2BFA66A0353}"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17DE7B7-8336-4A78-A215-920D3AD07036}" type="datetimeFigureOut">
              <a:rPr lang="en-GB" smtClean="0"/>
              <a:t>09/02/2014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02BE53-A956-4EFE-BDD9-C2BFA66A0353}"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7DE7B7-8336-4A78-A215-920D3AD07036}" type="datetimeFigureOut">
              <a:rPr lang="en-GB" smtClean="0"/>
              <a:t>09/02/2014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02BE53-A956-4EFE-BDD9-C2BFA66A0353}"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17DE7B7-8336-4A78-A215-920D3AD07036}" type="datetimeFigureOut">
              <a:rPr lang="en-GB" smtClean="0"/>
              <a:t>09/02/2014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502BE53-A956-4EFE-BDD9-C2BFA66A0353}"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17DE7B7-8336-4A78-A215-920D3AD07036}" type="datetimeFigureOut">
              <a:rPr lang="en-GB" smtClean="0"/>
              <a:t>09/02/2014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502BE53-A956-4EFE-BDD9-C2BFA66A0353}"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17DE7B7-8336-4A78-A215-920D3AD07036}" type="datetimeFigureOut">
              <a:rPr lang="en-GB" smtClean="0"/>
              <a:t>09/02/2014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502BE53-A956-4EFE-BDD9-C2BFA66A0353}"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7DE7B7-8336-4A78-A215-920D3AD07036}" type="datetimeFigureOut">
              <a:rPr lang="en-GB" smtClean="0"/>
              <a:t>09/02/2014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502BE53-A956-4EFE-BDD9-C2BFA66A0353}"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7DE7B7-8336-4A78-A215-920D3AD07036}" type="datetimeFigureOut">
              <a:rPr lang="en-GB" smtClean="0"/>
              <a:t>09/02/2014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502BE53-A956-4EFE-BDD9-C2BFA66A0353}"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7DE7B7-8336-4A78-A215-920D3AD07036}" type="datetimeFigureOut">
              <a:rPr lang="en-GB" smtClean="0"/>
              <a:t>09/02/2014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502BE53-A956-4EFE-BDD9-C2BFA66A0353}"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7DE7B7-8336-4A78-A215-920D3AD07036}" type="datetimeFigureOut">
              <a:rPr lang="en-GB" smtClean="0"/>
              <a:t>09/02/2014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02BE53-A956-4EFE-BDD9-C2BFA66A0353}"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co.uk/url?sa=i&amp;rct=j&amp;q=&amp;esrc=s&amp;frm=1&amp;source=images&amp;cd=&amp;cad=rja&amp;docid=j9YYeZ5VlsSePM&amp;tbnid=Ov76lzLq5bEWMM:&amp;ved=0CAUQjRw&amp;url=http://www.thecentric.com/?m=200609&amp;ei=so4jUfG1B-ma1AWPrIEI&amp;bvm=bv.42553238,d.d2k&amp;psig=AFQjCNG7cC7XSozl6buc8s6PMihSRNJwFQ&amp;ust=1361371158303252"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youtube.com/watch?v=Ol98METL6w0" TargetMode="External"/><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co.uk/url?sa=i&amp;rct=j&amp;q=&amp;esrc=s&amp;frm=1&amp;source=images&amp;cd=&amp;cad=rja&amp;docid=CqF4F3Wgwe7H-M&amp;tbnid=W4PrPGByBhLX3M:&amp;ved=0CAUQjRw&amp;url=http://smashingpicture.com/beautiful-world/&amp;ei=JO0kUYGhO4K90QXdpIGQDw&amp;bvm=bv.42661473,d.d2k&amp;psig=AFQjCNFVr6lPF8Phb7x1k8hPDy5nJ1sgHQ&amp;ust=1361460886497481"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youtube.com/watch?v=KowO5wj6Awo" TargetMode="Externa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600"/>
            <a:ext cx="7772400" cy="1470025"/>
          </a:xfrm>
          <a:solidFill>
            <a:srgbClr val="FF33CC"/>
          </a:solidFill>
        </p:spPr>
        <p:txBody>
          <a:bodyPr/>
          <a:lstStyle/>
          <a:p>
            <a:r>
              <a:rPr lang="en-GB" dirty="0" smtClean="0"/>
              <a:t>Modern Versions of the Teleological Argument</a:t>
            </a:r>
            <a:endParaRPr lang="en-GB" dirty="0"/>
          </a:p>
        </p:txBody>
      </p:sp>
      <p:sp>
        <p:nvSpPr>
          <p:cNvPr id="3" name="Subtitle 2"/>
          <p:cNvSpPr>
            <a:spLocks noGrp="1"/>
          </p:cNvSpPr>
          <p:nvPr>
            <p:ph type="subTitle" idx="1"/>
          </p:nvPr>
        </p:nvSpPr>
        <p:spPr>
          <a:xfrm>
            <a:off x="1447800" y="2438400"/>
            <a:ext cx="6400800" cy="1752600"/>
          </a:xfrm>
        </p:spPr>
        <p:txBody>
          <a:bodyPr/>
          <a:lstStyle/>
          <a:p>
            <a:r>
              <a:rPr lang="en-GB" dirty="0" smtClean="0">
                <a:solidFill>
                  <a:schemeClr val="tx1"/>
                </a:solidFill>
              </a:rPr>
              <a:t>Today you will be learning two types of modern design arguments and their supporting philosophers</a:t>
            </a:r>
            <a:endParaRPr lang="en-GB"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33CC"/>
          </a:solidFill>
        </p:spPr>
        <p:txBody>
          <a:bodyPr>
            <a:normAutofit/>
          </a:bodyPr>
          <a:lstStyle/>
          <a:p>
            <a:r>
              <a:rPr lang="en-GB" dirty="0" smtClean="0"/>
              <a:t>In pairs- given one argument</a:t>
            </a:r>
            <a:endParaRPr lang="en-GB" dirty="0"/>
          </a:p>
        </p:txBody>
      </p:sp>
      <p:sp>
        <p:nvSpPr>
          <p:cNvPr id="3" name="Content Placeholder 2"/>
          <p:cNvSpPr>
            <a:spLocks noGrp="1"/>
          </p:cNvSpPr>
          <p:nvPr>
            <p:ph idx="1"/>
          </p:nvPr>
        </p:nvSpPr>
        <p:spPr/>
        <p:txBody>
          <a:bodyPr/>
          <a:lstStyle/>
          <a:p>
            <a:pPr>
              <a:buNone/>
            </a:pPr>
            <a:r>
              <a:rPr lang="en-GB" dirty="0" smtClean="0"/>
              <a:t>Read through and learn your topic </a:t>
            </a:r>
          </a:p>
          <a:p>
            <a:pPr algn="ctr"/>
            <a:r>
              <a:rPr lang="en-GB" dirty="0" err="1" smtClean="0"/>
              <a:t>Anthropic</a:t>
            </a:r>
            <a:r>
              <a:rPr lang="en-GB" dirty="0" smtClean="0"/>
              <a:t> arguments</a:t>
            </a:r>
          </a:p>
          <a:p>
            <a:pPr algn="ctr"/>
            <a:r>
              <a:rPr lang="en-GB" dirty="0" smtClean="0"/>
              <a:t>Aesthetic arguments</a:t>
            </a:r>
          </a:p>
          <a:p>
            <a:pPr>
              <a:buNone/>
            </a:pPr>
            <a:r>
              <a:rPr lang="en-GB" dirty="0" smtClean="0"/>
              <a:t>   </a:t>
            </a:r>
          </a:p>
          <a:p>
            <a:pPr>
              <a:buNone/>
            </a:pPr>
            <a:r>
              <a:rPr lang="en-GB" dirty="0" smtClean="0"/>
              <a:t>Then ‘teach’ your partner about your arguments (Tennant goes first!)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body" idx="1"/>
          </p:nvPr>
        </p:nvSpPr>
        <p:spPr>
          <a:xfrm>
            <a:off x="63500" y="1428750"/>
            <a:ext cx="5508625" cy="5143500"/>
          </a:xfrm>
        </p:spPr>
        <p:txBody>
          <a:bodyPr/>
          <a:lstStyle/>
          <a:p>
            <a:pPr>
              <a:lnSpc>
                <a:spcPct val="80000"/>
              </a:lnSpc>
            </a:pPr>
            <a:r>
              <a:rPr lang="en-GB" sz="2800" dirty="0" smtClean="0"/>
              <a:t>Modern scholars like </a:t>
            </a:r>
            <a:r>
              <a:rPr lang="en-GB" sz="2800" b="1" dirty="0" smtClean="0">
                <a:solidFill>
                  <a:srgbClr val="CC00CC"/>
                </a:solidFill>
              </a:rPr>
              <a:t>FR Tennant</a:t>
            </a:r>
            <a:r>
              <a:rPr lang="en-GB" sz="2800" dirty="0" smtClean="0"/>
              <a:t> (1866-1957) and </a:t>
            </a:r>
            <a:r>
              <a:rPr lang="en-GB" sz="2800" b="1" dirty="0" smtClean="0">
                <a:solidFill>
                  <a:srgbClr val="00CC00"/>
                </a:solidFill>
              </a:rPr>
              <a:t>R Swinburne</a:t>
            </a:r>
            <a:r>
              <a:rPr lang="en-GB" sz="2800" dirty="0" smtClean="0"/>
              <a:t> (1934- ) advance the design argument by moving away from the use of analogy</a:t>
            </a:r>
          </a:p>
          <a:p>
            <a:pPr lvl="1">
              <a:lnSpc>
                <a:spcPct val="80000"/>
              </a:lnSpc>
            </a:pPr>
            <a:r>
              <a:rPr lang="en-GB" sz="2400" dirty="0" smtClean="0"/>
              <a:t>Analogy suggests a similarity between God and human designers– how far do we take this comparison?  What do we transform God into?</a:t>
            </a:r>
          </a:p>
          <a:p>
            <a:pPr>
              <a:lnSpc>
                <a:spcPct val="80000"/>
              </a:lnSpc>
            </a:pPr>
            <a:r>
              <a:rPr lang="en-GB" sz="2800" dirty="0" smtClean="0"/>
              <a:t>For Tennant (</a:t>
            </a:r>
            <a:r>
              <a:rPr lang="en-GB" sz="2800" dirty="0" err="1" smtClean="0"/>
              <a:t>Bk</a:t>
            </a:r>
            <a:r>
              <a:rPr lang="en-GB" sz="2800" dirty="0" smtClean="0"/>
              <a:t>: Philosophical Theology 1930), </a:t>
            </a:r>
            <a:r>
              <a:rPr lang="en-GB" sz="2800" i="1" dirty="0" smtClean="0">
                <a:solidFill>
                  <a:srgbClr val="FF0000"/>
                </a:solidFill>
              </a:rPr>
              <a:t>God is the best explanation </a:t>
            </a:r>
            <a:r>
              <a:rPr lang="en-GB" sz="2800" i="1" dirty="0" smtClean="0"/>
              <a:t>for the beauty,</a:t>
            </a:r>
            <a:r>
              <a:rPr lang="en-GB" sz="2800" dirty="0" smtClean="0"/>
              <a:t> regularity and </a:t>
            </a:r>
            <a:r>
              <a:rPr lang="en-GB" sz="2800" dirty="0" smtClean="0"/>
              <a:t>order </a:t>
            </a:r>
            <a:r>
              <a:rPr lang="en-GB" sz="2800" dirty="0" smtClean="0"/>
              <a:t>in the world [the God hypothesis]</a:t>
            </a:r>
          </a:p>
          <a:p>
            <a:pPr>
              <a:lnSpc>
                <a:spcPct val="80000"/>
              </a:lnSpc>
              <a:buFont typeface="Arial" charset="0"/>
              <a:buNone/>
            </a:pPr>
            <a:endParaRPr lang="en-GB" sz="2800" dirty="0" smtClean="0"/>
          </a:p>
        </p:txBody>
      </p:sp>
      <p:pic>
        <p:nvPicPr>
          <p:cNvPr id="17410" name="Picture 7" descr="Watchmaker2"/>
          <p:cNvPicPr>
            <a:picLocks noChangeAspect="1" noChangeArrowheads="1"/>
          </p:cNvPicPr>
          <p:nvPr/>
        </p:nvPicPr>
        <p:blipFill>
          <a:blip r:embed="rId2" cstate="print"/>
          <a:srcRect/>
          <a:stretch>
            <a:fillRect/>
          </a:stretch>
        </p:blipFill>
        <p:spPr bwMode="auto">
          <a:xfrm>
            <a:off x="6000750" y="1714500"/>
            <a:ext cx="2035175" cy="2717800"/>
          </a:xfrm>
          <a:prstGeom prst="rect">
            <a:avLst/>
          </a:prstGeom>
          <a:noFill/>
          <a:ln w="9525">
            <a:noFill/>
            <a:miter lim="800000"/>
            <a:headEnd/>
            <a:tailEnd/>
          </a:ln>
        </p:spPr>
      </p:pic>
      <p:sp>
        <p:nvSpPr>
          <p:cNvPr id="4" name="Title 1"/>
          <p:cNvSpPr>
            <a:spLocks noGrp="1"/>
          </p:cNvSpPr>
          <p:nvPr>
            <p:ph type="title"/>
          </p:nvPr>
        </p:nvSpPr>
        <p:spPr>
          <a:xfrm>
            <a:off x="357158" y="214290"/>
            <a:ext cx="8229600" cy="1143000"/>
          </a:xfrm>
          <a:solidFill>
            <a:srgbClr val="FF33CC"/>
          </a:solidFill>
          <a:effectLst>
            <a:glow rad="101600">
              <a:schemeClr val="accent1">
                <a:satMod val="175000"/>
                <a:alpha val="40000"/>
              </a:schemeClr>
            </a:glow>
          </a:effectLst>
        </p:spPr>
        <p:txBody>
          <a:bodyPr>
            <a:normAutofit fontScale="90000"/>
          </a:bodyPr>
          <a:lstStyle/>
          <a:p>
            <a:pPr eaLnBrk="1" hangingPunct="1">
              <a:defRPr/>
            </a:pPr>
            <a:r>
              <a:rPr lang="en-GB" sz="4000" b="1" dirty="0" smtClean="0">
                <a:effectLst>
                  <a:outerShdw blurRad="38100" dist="38100" dir="2700000" algn="tl">
                    <a:srgbClr val="C0C0C0"/>
                  </a:outerShdw>
                </a:effectLst>
              </a:rPr>
              <a:t>Aesthetics- Beauty can only be explained by God</a:t>
            </a:r>
            <a:endParaRPr lang="en-GB" sz="4000" b="1" dirty="0" smtClean="0">
              <a:effectLst>
                <a:outerShdw blurRad="38100" dist="38100" dir="2700000" algn="tl">
                  <a:srgbClr val="C0C0C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 calcmode="lin" valueType="num">
                                      <p:cBhvr additive="base">
                                        <p:cTn id="7" dur="500" fill="hold"/>
                                        <p:tgtEl>
                                          <p:spTgt spid="378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789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7891">
                                            <p:txEl>
                                              <p:pRg st="1" end="1"/>
                                            </p:txEl>
                                          </p:spTgt>
                                        </p:tgtEl>
                                        <p:attrNameLst>
                                          <p:attrName>style.visibility</p:attrName>
                                        </p:attrNameLst>
                                      </p:cBhvr>
                                      <p:to>
                                        <p:strVal val="visible"/>
                                      </p:to>
                                    </p:set>
                                    <p:anim calcmode="lin" valueType="num">
                                      <p:cBhvr additive="base">
                                        <p:cTn id="11" dur="500" fill="hold"/>
                                        <p:tgtEl>
                                          <p:spTgt spid="3789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78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7891">
                                            <p:txEl>
                                              <p:pRg st="2" end="2"/>
                                            </p:txEl>
                                          </p:spTgt>
                                        </p:tgtEl>
                                        <p:attrNameLst>
                                          <p:attrName>style.visibility</p:attrName>
                                        </p:attrNameLst>
                                      </p:cBhvr>
                                      <p:to>
                                        <p:strVal val="visible"/>
                                      </p:to>
                                    </p:set>
                                    <p:anim calcmode="lin" valueType="num">
                                      <p:cBhvr additive="base">
                                        <p:cTn id="17" dur="500" fill="hold"/>
                                        <p:tgtEl>
                                          <p:spTgt spid="37891">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789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4"/>
          <p:cNvSpPr>
            <a:spLocks noGrp="1" noChangeArrowheads="1"/>
          </p:cNvSpPr>
          <p:nvPr>
            <p:ph type="ctrTitle"/>
          </p:nvPr>
        </p:nvSpPr>
        <p:spPr>
          <a:xfrm>
            <a:off x="4191000" y="0"/>
            <a:ext cx="4691062" cy="3038475"/>
          </a:xfrm>
        </p:spPr>
        <p:txBody>
          <a:bodyPr>
            <a:normAutofit/>
          </a:bodyPr>
          <a:lstStyle/>
          <a:p>
            <a:r>
              <a:rPr lang="en-GB" sz="3600" dirty="0" smtClean="0"/>
              <a:t>From FR Tennant we get </a:t>
            </a:r>
            <a:r>
              <a:rPr lang="en-GB" sz="3600" dirty="0" smtClean="0"/>
              <a:t>an</a:t>
            </a:r>
            <a:r>
              <a:rPr lang="en-GB" sz="3600" dirty="0" smtClean="0"/>
              <a:t> </a:t>
            </a:r>
            <a:r>
              <a:rPr lang="en-GB" sz="3600" dirty="0" smtClean="0">
                <a:solidFill>
                  <a:srgbClr val="9900CC"/>
                </a:solidFill>
              </a:rPr>
              <a:t>Aesthetic </a:t>
            </a:r>
            <a:r>
              <a:rPr lang="en-GB" sz="3600" dirty="0" smtClean="0">
                <a:solidFill>
                  <a:srgbClr val="9900CC"/>
                </a:solidFill>
              </a:rPr>
              <a:t>Argument</a:t>
            </a:r>
            <a:endParaRPr lang="en-US" sz="3600" dirty="0" smtClean="0"/>
          </a:p>
        </p:txBody>
      </p:sp>
      <p:sp>
        <p:nvSpPr>
          <p:cNvPr id="40965" name="Rectangle 5"/>
          <p:cNvSpPr>
            <a:spLocks noGrp="1" noChangeArrowheads="1"/>
          </p:cNvSpPr>
          <p:nvPr>
            <p:ph type="subTitle" idx="1"/>
          </p:nvPr>
        </p:nvSpPr>
        <p:spPr>
          <a:xfrm>
            <a:off x="358775" y="3048000"/>
            <a:ext cx="8556625" cy="3657600"/>
          </a:xfrm>
        </p:spPr>
        <p:style>
          <a:lnRef idx="2">
            <a:schemeClr val="accent1"/>
          </a:lnRef>
          <a:fillRef idx="1">
            <a:schemeClr val="lt1"/>
          </a:fillRef>
          <a:effectRef idx="0">
            <a:schemeClr val="accent1"/>
          </a:effectRef>
          <a:fontRef idx="minor">
            <a:schemeClr val="dk1"/>
          </a:fontRef>
        </p:style>
        <p:txBody>
          <a:bodyPr>
            <a:noAutofit/>
          </a:bodyPr>
          <a:lstStyle/>
          <a:p>
            <a:pPr>
              <a:lnSpc>
                <a:spcPct val="80000"/>
              </a:lnSpc>
              <a:defRPr/>
            </a:pPr>
            <a:r>
              <a:rPr lang="en-GB" sz="2800" b="1" dirty="0">
                <a:solidFill>
                  <a:schemeClr val="tx1"/>
                </a:solidFill>
              </a:rPr>
              <a:t>AESTHETIC ARGUMENT </a:t>
            </a:r>
            <a:r>
              <a:rPr lang="en-GB" sz="2800" dirty="0">
                <a:solidFill>
                  <a:schemeClr val="tx1"/>
                </a:solidFill>
              </a:rPr>
              <a:t>– Humans appreciate aesthetic activities such as art, music and literature:  which are not necessary for mere survival so cannot have come about through natural selection so must be the product of a designing creator</a:t>
            </a:r>
          </a:p>
          <a:p>
            <a:pPr>
              <a:lnSpc>
                <a:spcPct val="80000"/>
              </a:lnSpc>
              <a:defRPr/>
            </a:pPr>
            <a:r>
              <a:rPr lang="en-GB" sz="2800" dirty="0">
                <a:solidFill>
                  <a:srgbClr val="CC00CC"/>
                </a:solidFill>
              </a:rPr>
              <a:t> 	“Our scientific knowledge brings us no nearer to understanding </a:t>
            </a:r>
            <a:r>
              <a:rPr lang="en-GB" sz="2800" dirty="0" smtClean="0">
                <a:solidFill>
                  <a:srgbClr val="CC00CC"/>
                </a:solidFill>
              </a:rPr>
              <a:t>the beauty </a:t>
            </a:r>
            <a:r>
              <a:rPr lang="en-GB" sz="2800" dirty="0">
                <a:solidFill>
                  <a:srgbClr val="CC00CC"/>
                </a:solidFill>
              </a:rPr>
              <a:t>of music…beauty seems to be superfluous and to have little survival value.”</a:t>
            </a:r>
          </a:p>
          <a:p>
            <a:pPr>
              <a:lnSpc>
                <a:spcPct val="80000"/>
              </a:lnSpc>
              <a:defRPr/>
            </a:pPr>
            <a:r>
              <a:rPr lang="en-GB" sz="2400" b="1" dirty="0" smtClean="0">
                <a:solidFill>
                  <a:srgbClr val="CC00CC"/>
                </a:solidFill>
              </a:rPr>
              <a:t>Nature </a:t>
            </a:r>
            <a:r>
              <a:rPr lang="en-GB" sz="2400" b="1" dirty="0">
                <a:solidFill>
                  <a:srgbClr val="CC00CC"/>
                </a:solidFill>
              </a:rPr>
              <a:t>is meaningless and valueless, without God behind it and man in front.</a:t>
            </a:r>
            <a:r>
              <a:rPr lang="en-GB" sz="2400" dirty="0"/>
              <a:t> </a:t>
            </a:r>
            <a:r>
              <a:rPr lang="en-GB" sz="2400" dirty="0"/>
              <a:t> </a:t>
            </a:r>
            <a:r>
              <a:rPr lang="en-GB" sz="2400" dirty="0" smtClean="0">
                <a:solidFill>
                  <a:schemeClr val="tx1"/>
                </a:solidFill>
              </a:rPr>
              <a:t>(</a:t>
            </a:r>
            <a:r>
              <a:rPr lang="en-GB" sz="2400" dirty="0">
                <a:solidFill>
                  <a:schemeClr val="tx1"/>
                </a:solidFill>
              </a:rPr>
              <a:t>F. R. Tennant)</a:t>
            </a:r>
            <a:endParaRPr lang="en-US" sz="2400" dirty="0">
              <a:solidFill>
                <a:schemeClr val="tx1"/>
              </a:solidFill>
            </a:endParaRPr>
          </a:p>
        </p:txBody>
      </p:sp>
      <p:pic>
        <p:nvPicPr>
          <p:cNvPr id="19459" name="Picture 7" descr="photographing-waterfalls-1"/>
          <p:cNvPicPr>
            <a:picLocks noChangeAspect="1" noChangeArrowheads="1"/>
          </p:cNvPicPr>
          <p:nvPr/>
        </p:nvPicPr>
        <p:blipFill>
          <a:blip r:embed="rId2" cstate="print"/>
          <a:srcRect/>
          <a:stretch>
            <a:fillRect/>
          </a:stretch>
        </p:blipFill>
        <p:spPr bwMode="auto">
          <a:xfrm>
            <a:off x="257175" y="214313"/>
            <a:ext cx="3810000" cy="28098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965">
                                            <p:bg/>
                                          </p:spTgt>
                                        </p:tgtEl>
                                        <p:attrNameLst>
                                          <p:attrName>style.visibility</p:attrName>
                                        </p:attrNameLst>
                                      </p:cBhvr>
                                      <p:to>
                                        <p:strVal val="visible"/>
                                      </p:to>
                                    </p:set>
                                    <p:anim calcmode="lin" valueType="num">
                                      <p:cBhvr additive="base">
                                        <p:cTn id="7" dur="500" fill="hold"/>
                                        <p:tgtEl>
                                          <p:spTgt spid="4096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0965">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0965">
                                            <p:txEl>
                                              <p:pRg st="0" end="0"/>
                                            </p:txEl>
                                          </p:spTgt>
                                        </p:tgtEl>
                                        <p:attrNameLst>
                                          <p:attrName>style.visibility</p:attrName>
                                        </p:attrNameLst>
                                      </p:cBhvr>
                                      <p:to>
                                        <p:strVal val="visible"/>
                                      </p:to>
                                    </p:set>
                                    <p:anim calcmode="lin" valueType="num">
                                      <p:cBhvr additive="base">
                                        <p:cTn id="13" dur="500" fill="hold"/>
                                        <p:tgtEl>
                                          <p:spTgt spid="4096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6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0965">
                                            <p:txEl>
                                              <p:pRg st="1" end="1"/>
                                            </p:txEl>
                                          </p:spTgt>
                                        </p:tgtEl>
                                        <p:attrNameLst>
                                          <p:attrName>style.visibility</p:attrName>
                                        </p:attrNameLst>
                                      </p:cBhvr>
                                      <p:to>
                                        <p:strVal val="visible"/>
                                      </p:to>
                                    </p:set>
                                    <p:anim calcmode="lin" valueType="num">
                                      <p:cBhvr additive="base">
                                        <p:cTn id="19" dur="500" fill="hold"/>
                                        <p:tgtEl>
                                          <p:spTgt spid="4096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96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0965">
                                            <p:txEl>
                                              <p:pRg st="2" end="2"/>
                                            </p:txEl>
                                          </p:spTgt>
                                        </p:tgtEl>
                                        <p:attrNameLst>
                                          <p:attrName>style.visibility</p:attrName>
                                        </p:attrNameLst>
                                      </p:cBhvr>
                                      <p:to>
                                        <p:strVal val="visible"/>
                                      </p:to>
                                    </p:set>
                                    <p:anim calcmode="lin" valueType="num">
                                      <p:cBhvr additive="base">
                                        <p:cTn id="25" dur="500" fill="hold"/>
                                        <p:tgtEl>
                                          <p:spTgt spid="4096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096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5"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7962"/>
          </a:xfrm>
          <a:solidFill>
            <a:srgbClr val="FF33CC"/>
          </a:solidFill>
        </p:spPr>
        <p:txBody>
          <a:bodyPr>
            <a:normAutofit/>
          </a:bodyPr>
          <a:lstStyle/>
          <a:p>
            <a:r>
              <a:rPr lang="en-US" b="1" dirty="0" smtClean="0"/>
              <a:t>Likewise- Richard Swinburne’s Argument from Beauty</a:t>
            </a:r>
            <a:endParaRPr lang="en-GB" dirty="0"/>
          </a:p>
        </p:txBody>
      </p:sp>
      <p:sp>
        <p:nvSpPr>
          <p:cNvPr id="3" name="Content Placeholder 2"/>
          <p:cNvSpPr>
            <a:spLocks noGrp="1"/>
          </p:cNvSpPr>
          <p:nvPr>
            <p:ph idx="1"/>
          </p:nvPr>
        </p:nvSpPr>
        <p:spPr>
          <a:xfrm>
            <a:off x="228600" y="1828800"/>
            <a:ext cx="8610600" cy="5029200"/>
          </a:xfrm>
        </p:spPr>
        <p:txBody>
          <a:bodyPr>
            <a:normAutofit fontScale="70000" lnSpcReduction="20000"/>
          </a:bodyPr>
          <a:lstStyle/>
          <a:p>
            <a:pPr algn="ctr">
              <a:buNone/>
            </a:pPr>
            <a:r>
              <a:rPr lang="en-US" sz="3400" dirty="0" smtClean="0"/>
              <a:t>  “</a:t>
            </a:r>
            <a:r>
              <a:rPr lang="en-US" sz="3400" dirty="0"/>
              <a:t>In consequence, if the world is beautiful, that fact would be evidence for God's existence</a:t>
            </a:r>
            <a:r>
              <a:rPr lang="en-US" sz="3400" dirty="0" smtClean="0"/>
              <a:t>.”</a:t>
            </a:r>
          </a:p>
          <a:p>
            <a:pPr algn="ctr">
              <a:buNone/>
            </a:pPr>
            <a:endParaRPr lang="en-US" sz="3400" dirty="0"/>
          </a:p>
          <a:p>
            <a:pPr algn="ctr">
              <a:buNone/>
            </a:pPr>
            <a:r>
              <a:rPr lang="en-US" sz="3400" dirty="0" smtClean="0"/>
              <a:t>    “</a:t>
            </a:r>
            <a:r>
              <a:rPr lang="en-US" sz="3400" dirty="0"/>
              <a:t>Few, however, would deny that our </a:t>
            </a:r>
            <a:r>
              <a:rPr lang="en-US" sz="3400" dirty="0" smtClean="0"/>
              <a:t>universe has beauty</a:t>
            </a:r>
            <a:r>
              <a:rPr lang="en-US" sz="3400" dirty="0"/>
              <a:t>. Poets and painters and ordinary men down the centuries have long admired the beauty of the orderly procession of the heavenly bodies, the scattering of the galaxies through the heavens (in some ways random, in some ways orderly), and the rocks, sea, and wind interacting on earth, 'The spacious firmament on high, and all the blue ethereal sky', the water lapping against 'the old eternal rocks', and the plants of the jungle and of temperate climates, contrasting with the desert and the Arctic wastes. Who in his senses would deny that here is beauty in abundance? If we confine ourselves to the argument from the beauty of the inanimate and plant worlds, the argument surely works</a:t>
            </a:r>
            <a:r>
              <a:rPr lang="en-US" sz="3400" dirty="0" smtClean="0"/>
              <a:t>.”</a:t>
            </a:r>
            <a:endParaRPr lang="en-GB"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66FF"/>
          </a:solidFill>
          <a:ln>
            <a:solidFill>
              <a:schemeClr val="tx1"/>
            </a:solidFill>
          </a:ln>
        </p:spPr>
        <p:txBody>
          <a:bodyPr>
            <a:normAutofit fontScale="90000"/>
          </a:bodyPr>
          <a:lstStyle/>
          <a:p>
            <a:r>
              <a:rPr lang="en-GB" b="1" dirty="0" err="1" smtClean="0"/>
              <a:t>Anthropic</a:t>
            </a:r>
            <a:r>
              <a:rPr lang="en-GB" b="1" dirty="0" smtClean="0"/>
              <a:t> </a:t>
            </a:r>
            <a:r>
              <a:rPr lang="en-GB" b="1" dirty="0" smtClean="0"/>
              <a:t>principle- </a:t>
            </a:r>
            <a:r>
              <a:rPr lang="en-GB" dirty="0" smtClean="0"/>
              <a:t>from Greek word </a:t>
            </a:r>
            <a:r>
              <a:rPr lang="en-GB" i="1" dirty="0" err="1" smtClean="0"/>
              <a:t>Anthropos</a:t>
            </a:r>
            <a:r>
              <a:rPr lang="en-GB" i="1" dirty="0" smtClean="0"/>
              <a:t> </a:t>
            </a:r>
            <a:r>
              <a:rPr lang="en-GB" dirty="0" smtClean="0"/>
              <a:t>meaning </a:t>
            </a:r>
            <a:r>
              <a:rPr lang="en-GB" b="1" dirty="0" smtClean="0"/>
              <a:t>Man</a:t>
            </a:r>
            <a:endParaRPr lang="en-GB" b="1" dirty="0"/>
          </a:p>
        </p:txBody>
      </p:sp>
      <p:sp>
        <p:nvSpPr>
          <p:cNvPr id="3" name="Content Placeholder 2"/>
          <p:cNvSpPr>
            <a:spLocks noGrp="1"/>
          </p:cNvSpPr>
          <p:nvPr>
            <p:ph idx="1"/>
          </p:nvPr>
        </p:nvSpPr>
        <p:spPr/>
        <p:txBody>
          <a:bodyPr/>
          <a:lstStyle/>
          <a:p>
            <a:r>
              <a:rPr lang="en-GB" dirty="0" smtClean="0"/>
              <a:t>Physical matter gathers together in galaxies, stars and planets because of gravity. The gravity balance is perfect for us to survive.</a:t>
            </a:r>
          </a:p>
          <a:p>
            <a:r>
              <a:rPr lang="en-GB" dirty="0" smtClean="0"/>
              <a:t>Therefore, the universe has been so ‘finely tuned’ it could not have been a matter of chance. </a:t>
            </a:r>
          </a:p>
          <a:p>
            <a:r>
              <a:rPr lang="en-GB" dirty="0" smtClean="0"/>
              <a:t>Humans could only survive in this kind of universe.</a:t>
            </a:r>
          </a:p>
        </p:txBody>
      </p:sp>
      <p:pic>
        <p:nvPicPr>
          <p:cNvPr id="4098" name="Picture 2" descr="http://www.thecentric.com/wp-content/manchester%20town%20vista.jpg">
            <a:hlinkClick r:id="rId2"/>
          </p:cNvPr>
          <p:cNvPicPr>
            <a:picLocks noChangeAspect="1" noChangeArrowheads="1"/>
          </p:cNvPicPr>
          <p:nvPr/>
        </p:nvPicPr>
        <p:blipFill>
          <a:blip r:embed="rId3" cstate="print"/>
          <a:srcRect/>
          <a:stretch>
            <a:fillRect/>
          </a:stretch>
        </p:blipFill>
        <p:spPr bwMode="auto">
          <a:xfrm>
            <a:off x="6974449" y="5229200"/>
            <a:ext cx="2010702" cy="150728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33CC"/>
          </a:solidFill>
        </p:spPr>
        <p:txBody>
          <a:bodyPr/>
          <a:lstStyle/>
          <a:p>
            <a:r>
              <a:rPr lang="en-GB" dirty="0" err="1" smtClean="0"/>
              <a:t>Anthropic</a:t>
            </a:r>
            <a:r>
              <a:rPr lang="en-GB" dirty="0" smtClean="0"/>
              <a:t> Principle</a:t>
            </a:r>
            <a:endParaRPr lang="en-GB" dirty="0"/>
          </a:p>
        </p:txBody>
      </p:sp>
      <p:sp>
        <p:nvSpPr>
          <p:cNvPr id="3" name="Content Placeholder 2"/>
          <p:cNvSpPr>
            <a:spLocks noGrp="1"/>
          </p:cNvSpPr>
          <p:nvPr>
            <p:ph idx="1"/>
          </p:nvPr>
        </p:nvSpPr>
        <p:spPr>
          <a:xfrm>
            <a:off x="457200" y="1600200"/>
            <a:ext cx="8229600" cy="5105400"/>
          </a:xfrm>
        </p:spPr>
        <p:txBody>
          <a:bodyPr>
            <a:normAutofit lnSpcReduction="10000"/>
          </a:bodyPr>
          <a:lstStyle/>
          <a:p>
            <a:r>
              <a:rPr lang="en-GB" dirty="0" smtClean="0"/>
              <a:t>argues that the world had to be as it is in order for us to be here. There must have been some built in factor which made the development of human life inevitable. </a:t>
            </a:r>
          </a:p>
          <a:p>
            <a:r>
              <a:rPr lang="en-GB" dirty="0" smtClean="0"/>
              <a:t>The chances of conditions on earth being so perfect to allow human life to develop by chance is unfathomable. </a:t>
            </a:r>
          </a:p>
          <a:p>
            <a:r>
              <a:rPr lang="en-GB" dirty="0" smtClean="0"/>
              <a:t>The fact we are here demonstrates ‘fine tuning’ for the purpose of human existence.</a:t>
            </a:r>
          </a:p>
          <a:p>
            <a:r>
              <a:rPr lang="en-GB" dirty="0" smtClean="0"/>
              <a:t>Implies a designer!</a:t>
            </a:r>
            <a:endParaRPr lang="en-GB" dirty="0" smtClean="0"/>
          </a:p>
          <a:p>
            <a:endParaRPr lang="en-GB" dirty="0" smtClean="0"/>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33CC"/>
          </a:solidFill>
        </p:spPr>
        <p:txBody>
          <a:bodyPr/>
          <a:lstStyle/>
          <a:p>
            <a:r>
              <a:rPr lang="en-GB" dirty="0" smtClean="0"/>
              <a:t>Further support from scientists</a:t>
            </a:r>
            <a:endParaRPr lang="en-GB" dirty="0"/>
          </a:p>
        </p:txBody>
      </p:sp>
      <p:sp>
        <p:nvSpPr>
          <p:cNvPr id="3" name="Content Placeholder 2"/>
          <p:cNvSpPr>
            <a:spLocks noGrp="1"/>
          </p:cNvSpPr>
          <p:nvPr>
            <p:ph idx="1"/>
          </p:nvPr>
        </p:nvSpPr>
        <p:spPr>
          <a:xfrm>
            <a:off x="457200" y="1600200"/>
            <a:ext cx="8229600" cy="5105400"/>
          </a:xfrm>
        </p:spPr>
        <p:txBody>
          <a:bodyPr>
            <a:normAutofit fontScale="85000" lnSpcReduction="10000"/>
          </a:bodyPr>
          <a:lstStyle/>
          <a:p>
            <a:r>
              <a:rPr lang="en-GB" dirty="0" smtClean="0"/>
              <a:t>Scientist </a:t>
            </a:r>
            <a:r>
              <a:rPr lang="en-GB" i="1" dirty="0" smtClean="0"/>
              <a:t>Arthur Brown </a:t>
            </a:r>
            <a:r>
              <a:rPr lang="en-GB" dirty="0" smtClean="0"/>
              <a:t>states the Ozone layer is an exact depth to prevent humans from being killed by dangerous rays, and therefore is evidence of a </a:t>
            </a:r>
            <a:r>
              <a:rPr lang="en-GB" i="1" dirty="0" smtClean="0"/>
              <a:t>“designing mind behind the universe.”</a:t>
            </a:r>
          </a:p>
          <a:p>
            <a:r>
              <a:rPr lang="en-GB" i="1" dirty="0" smtClean="0"/>
              <a:t>Paul Davies</a:t>
            </a:r>
            <a:r>
              <a:rPr lang="en-GB" dirty="0" smtClean="0"/>
              <a:t> in his book </a:t>
            </a:r>
            <a:r>
              <a:rPr lang="en-GB" i="1" dirty="0" smtClean="0"/>
              <a:t>The Mind of God</a:t>
            </a:r>
            <a:r>
              <a:rPr lang="en-GB" dirty="0" smtClean="0"/>
              <a:t> goes so far as to argue that “</a:t>
            </a:r>
            <a:r>
              <a:rPr lang="en-GB" i="1" dirty="0" smtClean="0"/>
              <a:t>the accuracy required at the earliest moment of the Big Bang is equivalent to mankind hitting a one inch target from a distance of twenty billion light years!”</a:t>
            </a:r>
          </a:p>
          <a:p>
            <a:r>
              <a:rPr lang="en-GB" i="1" dirty="0" smtClean="0"/>
              <a:t>John </a:t>
            </a:r>
            <a:r>
              <a:rPr lang="en-GB" i="1" dirty="0" err="1" smtClean="0"/>
              <a:t>Polkinghorne</a:t>
            </a:r>
            <a:r>
              <a:rPr lang="en-GB" i="1" dirty="0" smtClean="0"/>
              <a:t> </a:t>
            </a:r>
            <a:r>
              <a:rPr lang="en-GB" dirty="0" smtClean="0"/>
              <a:t>(1930-) a Physicist and Anglican Priest, argues God is the </a:t>
            </a:r>
            <a:r>
              <a:rPr lang="en-GB" i="1" dirty="0" smtClean="0"/>
              <a:t>“total explanation for the universe...and the continuing act of creation as seen through the unfolding process of evolution.”</a:t>
            </a:r>
            <a:endParaRPr lang="en-GB" dirty="0" smtClean="0"/>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33CC"/>
          </a:solidFill>
        </p:spPr>
        <p:txBody>
          <a:bodyPr>
            <a:normAutofit fontScale="90000"/>
          </a:bodyPr>
          <a:lstStyle/>
          <a:p>
            <a:r>
              <a:rPr lang="en-GB" dirty="0" smtClean="0"/>
              <a:t>Richard Swinburne’s </a:t>
            </a:r>
            <a:r>
              <a:rPr lang="en-GB" dirty="0" err="1" smtClean="0"/>
              <a:t>Anthropic</a:t>
            </a:r>
            <a:r>
              <a:rPr lang="en-GB" dirty="0" smtClean="0"/>
              <a:t> argument in more detail</a:t>
            </a:r>
            <a:endParaRPr lang="en-GB" dirty="0"/>
          </a:p>
        </p:txBody>
      </p:sp>
      <p:sp>
        <p:nvSpPr>
          <p:cNvPr id="3" name="Content Placeholder 2"/>
          <p:cNvSpPr>
            <a:spLocks noGrp="1"/>
          </p:cNvSpPr>
          <p:nvPr>
            <p:ph idx="1"/>
          </p:nvPr>
        </p:nvSpPr>
        <p:spPr>
          <a:xfrm>
            <a:off x="457200" y="1600200"/>
            <a:ext cx="8305800" cy="4876800"/>
          </a:xfrm>
        </p:spPr>
        <p:txBody>
          <a:bodyPr>
            <a:normAutofit lnSpcReduction="10000"/>
          </a:bodyPr>
          <a:lstStyle/>
          <a:p>
            <a:r>
              <a:rPr lang="en-GB" dirty="0" smtClean="0"/>
              <a:t>Two factors- </a:t>
            </a:r>
          </a:p>
          <a:p>
            <a:pPr marL="514350" indent="-514350">
              <a:buAutoNum type="arabicParenBoth"/>
            </a:pPr>
            <a:r>
              <a:rPr lang="en-GB" dirty="0" smtClean="0"/>
              <a:t>Regularity of Co- Presence</a:t>
            </a:r>
          </a:p>
          <a:p>
            <a:pPr marL="514350" indent="-514350">
              <a:buNone/>
            </a:pPr>
            <a:r>
              <a:rPr lang="en-GB" sz="2400" dirty="0" smtClean="0"/>
              <a:t>The order in the universe is a product of what he calls </a:t>
            </a:r>
            <a:r>
              <a:rPr lang="en-GB" sz="2400" i="1" dirty="0" smtClean="0"/>
              <a:t>regularity of co-presence, </a:t>
            </a:r>
            <a:r>
              <a:rPr lang="en-GB" sz="2400" dirty="0" smtClean="0"/>
              <a:t>implying that everything works together in an orderly manner following an orderly arrangement of its parts. E.g. Parts of a human body, parts of a plant...</a:t>
            </a:r>
          </a:p>
          <a:p>
            <a:pPr marL="514350" indent="-514350">
              <a:buNone/>
            </a:pPr>
            <a:r>
              <a:rPr lang="en-GB" dirty="0" smtClean="0"/>
              <a:t>(2) Regularity of Succession</a:t>
            </a:r>
          </a:p>
          <a:p>
            <a:pPr marL="514350" indent="-514350">
              <a:buNone/>
            </a:pPr>
            <a:r>
              <a:rPr lang="en-GB" sz="2400" dirty="0" smtClean="0"/>
              <a:t>The order in the universe is also a product of </a:t>
            </a:r>
            <a:r>
              <a:rPr lang="en-GB" sz="2400" i="1" dirty="0" smtClean="0"/>
              <a:t>regularity of succession </a:t>
            </a:r>
            <a:r>
              <a:rPr lang="en-GB" sz="2400" dirty="0" smtClean="0"/>
              <a:t>(basically same as design qua regularity)</a:t>
            </a:r>
            <a:r>
              <a:rPr lang="en-GB" sz="2400" dirty="0" smtClean="0"/>
              <a:t>, whereby things follow a set pattern or instruction in order to function. These instructions are external to our own intelligence. E.g. The vein/artery system</a:t>
            </a:r>
            <a:endParaRPr lang="en-GB"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linds(horizontal)">
                                      <p:cBhvr>
                                        <p:cTn id="20" dur="500"/>
                                        <p:tgtEl>
                                          <p:spTgt spid="3">
                                            <p:txEl>
                                              <p:pRg st="3" end="3"/>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linds(horizontal)">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92162"/>
          </a:xfrm>
          <a:solidFill>
            <a:srgbClr val="FF33CC"/>
          </a:solidFill>
        </p:spPr>
        <p:txBody>
          <a:bodyPr/>
          <a:lstStyle/>
          <a:p>
            <a:pPr algn="l"/>
            <a:r>
              <a:rPr lang="en-GB" dirty="0" smtClean="0"/>
              <a:t>Swinburne’s example</a:t>
            </a:r>
            <a:endParaRPr lang="en-GB" dirty="0"/>
          </a:p>
        </p:txBody>
      </p:sp>
      <p:sp>
        <p:nvSpPr>
          <p:cNvPr id="3" name="Content Placeholder 2"/>
          <p:cNvSpPr>
            <a:spLocks noGrp="1"/>
          </p:cNvSpPr>
          <p:nvPr>
            <p:ph idx="1"/>
          </p:nvPr>
        </p:nvSpPr>
        <p:spPr>
          <a:xfrm>
            <a:off x="0" y="1143001"/>
            <a:ext cx="8915400" cy="1143000"/>
          </a:xfrm>
        </p:spPr>
        <p:txBody>
          <a:bodyPr>
            <a:normAutofit lnSpcReduction="10000"/>
          </a:bodyPr>
          <a:lstStyle/>
          <a:p>
            <a:pPr>
              <a:buNone/>
            </a:pPr>
            <a:r>
              <a:rPr lang="en-GB" dirty="0" smtClean="0"/>
              <a:t>‘The mad kidnapper with the </a:t>
            </a:r>
          </a:p>
          <a:p>
            <a:pPr>
              <a:buNone/>
            </a:pPr>
            <a:r>
              <a:rPr lang="en-GB" dirty="0" smtClean="0"/>
              <a:t>Explosive card shuffling machine’ Analogy</a:t>
            </a:r>
            <a:endParaRPr lang="en-GB" dirty="0"/>
          </a:p>
        </p:txBody>
      </p:sp>
      <p:pic>
        <p:nvPicPr>
          <p:cNvPr id="25602" name="Picture 2" descr="http://blogs.discovermagazine.com/crux/files/2012/07/card-shuffling.jpg"/>
          <p:cNvPicPr>
            <a:picLocks noChangeAspect="1" noChangeArrowheads="1"/>
          </p:cNvPicPr>
          <p:nvPr/>
        </p:nvPicPr>
        <p:blipFill>
          <a:blip r:embed="rId2" cstate="print"/>
          <a:srcRect/>
          <a:stretch>
            <a:fillRect/>
          </a:stretch>
        </p:blipFill>
        <p:spPr bwMode="auto">
          <a:xfrm>
            <a:off x="6400800" y="152400"/>
            <a:ext cx="2592908" cy="1547184"/>
          </a:xfrm>
          <a:prstGeom prst="rect">
            <a:avLst/>
          </a:prstGeom>
          <a:noFill/>
        </p:spPr>
      </p:pic>
      <p:sp>
        <p:nvSpPr>
          <p:cNvPr id="5" name="Rectangle 4"/>
          <p:cNvSpPr/>
          <p:nvPr/>
        </p:nvSpPr>
        <p:spPr>
          <a:xfrm>
            <a:off x="152400" y="2286000"/>
            <a:ext cx="8763000" cy="4539704"/>
          </a:xfrm>
          <a:prstGeom prst="rect">
            <a:avLst/>
          </a:prstGeom>
        </p:spPr>
        <p:txBody>
          <a:bodyPr wrap="square">
            <a:spAutoFit/>
          </a:bodyPr>
          <a:lstStyle/>
          <a:p>
            <a:r>
              <a:rPr lang="en-US" sz="1700" i="1" dirty="0" smtClean="0"/>
              <a:t>“Suppose that a madman kidnaps a victim and shuts him a room with a card-shuffling machine. The machine shuffles ten decks of cards simultaneously and then draws a card from each deck and exhibits simultaneously the ten cards. The kidnapper tells the victim that he will shortly set the machine to work and it will exhibit its first draw, but that unless the draw consists of an ace of hearts from each deck, the machine will simultaneously set off an explosion which will kill the victim, in consequence of which he will not see which cards the machine draws. The machine is then set to work, and to the amazement and relief of the victim the machine exhibits an ace of hearts drawn from each deck. The victim thinks that this extraordinary fact needs an explanation in terms of the machine having been rigged in some way. But the kidnapper, who now reappears, casts doubt on this suggestion. ‘It is hardly surprising,’ he says, ‘that the machine draws only aces of hearts. You could not possibly see anything else. For you would not be here to see anything at all, if any other cards had been drawn.’ But of course the victim is right and the kidnapper is wrong... The fact that this peculiar order is a necessary condition of the draw being perceived at all makes what is perceived no less extraordinary and in need of explanation. The </a:t>
            </a:r>
            <a:r>
              <a:rPr lang="en-US" sz="1700" i="1" dirty="0" err="1" smtClean="0"/>
              <a:t>teleologist’s</a:t>
            </a:r>
            <a:r>
              <a:rPr lang="en-US" sz="1700" i="1" dirty="0" smtClean="0"/>
              <a:t> starting-point is not that we perceive order rather than disorder, but that order rather than disorder is there. Maybe only if order is there can we know what is there, but that makes what is there no less extraordinary and in need of explanation.”</a:t>
            </a:r>
            <a:endParaRPr lang="en-GB" sz="1700" i="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92162"/>
          </a:xfrm>
          <a:solidFill>
            <a:srgbClr val="FF33CC"/>
          </a:solidFill>
        </p:spPr>
        <p:txBody>
          <a:bodyPr/>
          <a:lstStyle/>
          <a:p>
            <a:pPr algn="l"/>
            <a:r>
              <a:rPr lang="en-GB" dirty="0" smtClean="0"/>
              <a:t>Swinburne’s example</a:t>
            </a:r>
            <a:endParaRPr lang="en-GB" dirty="0"/>
          </a:p>
        </p:txBody>
      </p:sp>
      <p:sp>
        <p:nvSpPr>
          <p:cNvPr id="3" name="Content Placeholder 2"/>
          <p:cNvSpPr>
            <a:spLocks noGrp="1"/>
          </p:cNvSpPr>
          <p:nvPr>
            <p:ph idx="1"/>
          </p:nvPr>
        </p:nvSpPr>
        <p:spPr>
          <a:xfrm>
            <a:off x="0" y="1143001"/>
            <a:ext cx="8915400" cy="1143000"/>
          </a:xfrm>
        </p:spPr>
        <p:txBody>
          <a:bodyPr>
            <a:normAutofit lnSpcReduction="10000"/>
          </a:bodyPr>
          <a:lstStyle/>
          <a:p>
            <a:pPr>
              <a:buNone/>
            </a:pPr>
            <a:r>
              <a:rPr lang="en-GB" dirty="0" smtClean="0"/>
              <a:t>‘The mad kidnapper with the </a:t>
            </a:r>
          </a:p>
          <a:p>
            <a:pPr>
              <a:buNone/>
            </a:pPr>
            <a:r>
              <a:rPr lang="en-GB" dirty="0" smtClean="0"/>
              <a:t>Explosive card shuffling machine’ Analogy</a:t>
            </a:r>
            <a:endParaRPr lang="en-GB" dirty="0"/>
          </a:p>
        </p:txBody>
      </p:sp>
      <p:pic>
        <p:nvPicPr>
          <p:cNvPr id="25602" name="Picture 2" descr="http://blogs.discovermagazine.com/crux/files/2012/07/card-shuffling.jpg"/>
          <p:cNvPicPr>
            <a:picLocks noChangeAspect="1" noChangeArrowheads="1"/>
          </p:cNvPicPr>
          <p:nvPr/>
        </p:nvPicPr>
        <p:blipFill>
          <a:blip r:embed="rId2" cstate="print"/>
          <a:srcRect/>
          <a:stretch>
            <a:fillRect/>
          </a:stretch>
        </p:blipFill>
        <p:spPr bwMode="auto">
          <a:xfrm>
            <a:off x="6400800" y="152400"/>
            <a:ext cx="2592908" cy="1547184"/>
          </a:xfrm>
          <a:prstGeom prst="rect">
            <a:avLst/>
          </a:prstGeom>
          <a:noFill/>
        </p:spPr>
      </p:pic>
      <p:sp>
        <p:nvSpPr>
          <p:cNvPr id="5" name="Rectangle 4"/>
          <p:cNvSpPr/>
          <p:nvPr/>
        </p:nvSpPr>
        <p:spPr>
          <a:xfrm>
            <a:off x="152400" y="2286000"/>
            <a:ext cx="8763000" cy="4539704"/>
          </a:xfrm>
          <a:prstGeom prst="rect">
            <a:avLst/>
          </a:prstGeom>
        </p:spPr>
        <p:txBody>
          <a:bodyPr wrap="square">
            <a:spAutoFit/>
          </a:bodyPr>
          <a:lstStyle/>
          <a:p>
            <a:r>
              <a:rPr lang="en-US" sz="1700" i="1" dirty="0" smtClean="0"/>
              <a:t>“Suppose that a madman kidnaps a victim and shuts him a room with a card-shuffling machine. The machine shuffles ten decks of cards simultaneously and then draws a card from each deck and exhibits simultaneously the ten cards. The kidnapper tells the victim that he will shortly set the machine to work and it will exhibit its first draw, but that unless the draw consists of an ace of hearts from each deck, the machine will simultaneously set off an explosion which will kill the victim, in consequence of which he will not see which cards the machine draws. The machine is then set to work, and to the amazement and relief of the victim the machine exhibits an ace of hearts drawn from each deck. The victim thinks that this extraordinary fact needs an explanation in terms of the machine having been rigged in some way. But the kidnapper, who now reappears, casts doubt on this suggestion. ‘It is hardly surprising,’ he says, ‘that the machine draws only aces of hearts. You could not possibly see anything else. For you would not be here to see anything at all, if any other cards had been drawn.’ But of course the victim is right and the kidnapper is wrong... The fact that this peculiar order is a necessary condition of the draw being perceived at all makes what is perceived no less extraordinary and in need of explanation. The </a:t>
            </a:r>
            <a:r>
              <a:rPr lang="en-US" sz="1700" i="1" dirty="0" err="1" smtClean="0"/>
              <a:t>teleologist’s</a:t>
            </a:r>
            <a:r>
              <a:rPr lang="en-US" sz="1700" i="1" dirty="0" smtClean="0"/>
              <a:t> starting-point is not that we perceive order rather than disorder, but that order rather than disorder is there. Maybe only if order is there can we know what is there, but that makes what is there no less extraordinary and in need of explanation.”</a:t>
            </a:r>
            <a:endParaRPr lang="en-GB" sz="1700" i="1" dirty="0"/>
          </a:p>
        </p:txBody>
      </p:sp>
      <p:sp>
        <p:nvSpPr>
          <p:cNvPr id="6" name="Title 1"/>
          <p:cNvSpPr txBox="1">
            <a:spLocks/>
          </p:cNvSpPr>
          <p:nvPr/>
        </p:nvSpPr>
        <p:spPr>
          <a:xfrm rot="20908434">
            <a:off x="1070662" y="1952317"/>
            <a:ext cx="7750429" cy="3727001"/>
          </a:xfrm>
          <a:prstGeom prst="rect">
            <a:avLst/>
          </a:prstGeom>
          <a:solidFill>
            <a:srgbClr val="FF33CC"/>
          </a:solidFill>
        </p:spPr>
        <p:txBody>
          <a:bodyPr vert="horz" lIns="91440" tIns="45720" rIns="91440" bIns="45720" rtlCol="0" anchor="ctr">
            <a:normAutofit lnSpcReduction="10000"/>
          </a:bodyPr>
          <a:lstStyle/>
          <a:p>
            <a:pPr lvl="0" algn="ctr">
              <a:spcBef>
                <a:spcPct val="0"/>
              </a:spcBef>
              <a:buFont typeface="Arial" pitchFamily="34" charset="0"/>
              <a:buChar char="•"/>
            </a:pPr>
            <a:r>
              <a:rPr kumimoji="0" lang="en-GB" sz="3600" b="0" i="0" u="none" strike="noStrike" kern="1200" cap="none" spc="0" normalizeH="0" baseline="0" noProof="0" dirty="0" smtClean="0">
                <a:ln>
                  <a:noFill/>
                </a:ln>
                <a:solidFill>
                  <a:schemeClr val="tx1"/>
                </a:solidFill>
                <a:effectLst/>
                <a:uLnTx/>
                <a:uFillTx/>
                <a:latin typeface="+mj-lt"/>
                <a:ea typeface="+mj-ea"/>
                <a:cs typeface="+mj-cs"/>
              </a:rPr>
              <a:t>So we should not take the odds of conditions for life lightly- we should indeed wonder at the chances!</a:t>
            </a:r>
            <a:r>
              <a:rPr lang="en-GB" sz="3600" b="1" dirty="0"/>
              <a:t> This is a comeback to the criticism </a:t>
            </a:r>
            <a:r>
              <a:rPr lang="en-GB" sz="3600" b="1" dirty="0" smtClean="0"/>
              <a:t>of </a:t>
            </a:r>
            <a:r>
              <a:rPr lang="en-GB" sz="3600" b="1" dirty="0"/>
              <a:t>only ‘apparent design’. Just because design is apparent doesn’t mean it is not authentic!</a:t>
            </a:r>
            <a:endParaRPr kumimoji="0" lang="en-GB" sz="36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sp>
        <p:nvSpPr>
          <p:cNvPr id="4" name="Rectangle 3"/>
          <p:cNvSpPr/>
          <p:nvPr/>
        </p:nvSpPr>
        <p:spPr>
          <a:xfrm>
            <a:off x="304800" y="0"/>
            <a:ext cx="8534400" cy="369332"/>
          </a:xfrm>
          <a:prstGeom prst="rect">
            <a:avLst/>
          </a:prstGeom>
        </p:spPr>
        <p:txBody>
          <a:bodyPr wrap="square">
            <a:spAutoFit/>
          </a:bodyPr>
          <a:lstStyle/>
          <a:p>
            <a:pPr algn="ctr"/>
            <a:r>
              <a:rPr lang="en-GB" dirty="0" smtClean="0">
                <a:hlinkClick r:id="rId3"/>
              </a:rPr>
              <a:t>http://www.youtube.com/watch?v=Ol98METL6w0</a:t>
            </a:r>
            <a:r>
              <a:rPr lang="en-GB" dirty="0" smtClean="0"/>
              <a:t>  </a:t>
            </a:r>
            <a:endParaRPr lang="en-GB" dirty="0"/>
          </a:p>
        </p:txBody>
      </p:sp>
      <p:pic>
        <p:nvPicPr>
          <p:cNvPr id="1028" name="Picture 4" descr="http://hungryforchange.tv/images/happypeople.jpg"/>
          <p:cNvPicPr>
            <a:picLocks noChangeAspect="1" noChangeArrowheads="1"/>
          </p:cNvPicPr>
          <p:nvPr/>
        </p:nvPicPr>
        <p:blipFill>
          <a:blip r:embed="rId4" cstate="print"/>
          <a:srcRect/>
          <a:stretch>
            <a:fillRect/>
          </a:stretch>
        </p:blipFill>
        <p:spPr bwMode="auto">
          <a:xfrm>
            <a:off x="4505325" y="457200"/>
            <a:ext cx="4638675" cy="3743325"/>
          </a:xfrm>
          <a:prstGeom prst="rect">
            <a:avLst/>
          </a:prstGeom>
          <a:noFill/>
        </p:spPr>
      </p:pic>
      <p:pic>
        <p:nvPicPr>
          <p:cNvPr id="1030" name="Picture 6" descr="http://thewowimages.com/wowimages/rare_animal_love-1.jpg"/>
          <p:cNvPicPr>
            <a:picLocks noChangeAspect="1" noChangeArrowheads="1"/>
          </p:cNvPicPr>
          <p:nvPr/>
        </p:nvPicPr>
        <p:blipFill>
          <a:blip r:embed="rId5" cstate="print"/>
          <a:srcRect/>
          <a:stretch>
            <a:fillRect/>
          </a:stretch>
        </p:blipFill>
        <p:spPr bwMode="auto">
          <a:xfrm>
            <a:off x="0" y="457200"/>
            <a:ext cx="4572000" cy="3040264"/>
          </a:xfrm>
          <a:prstGeom prst="rect">
            <a:avLst/>
          </a:prstGeom>
          <a:noFill/>
        </p:spPr>
      </p:pic>
      <p:pic>
        <p:nvPicPr>
          <p:cNvPr id="1026" name="Picture 2" descr="http://meditationandspiritualgrowth.com/wp-content/uploads/2012/06/Children-Smiling3.jpg"/>
          <p:cNvPicPr>
            <a:picLocks noChangeAspect="1" noChangeArrowheads="1"/>
          </p:cNvPicPr>
          <p:nvPr/>
        </p:nvPicPr>
        <p:blipFill>
          <a:blip r:embed="rId6" cstate="print"/>
          <a:srcRect/>
          <a:stretch>
            <a:fillRect/>
          </a:stretch>
        </p:blipFill>
        <p:spPr bwMode="auto">
          <a:xfrm>
            <a:off x="-304800" y="3114675"/>
            <a:ext cx="4991100" cy="3743325"/>
          </a:xfrm>
          <a:prstGeom prst="rect">
            <a:avLst/>
          </a:prstGeom>
          <a:noFill/>
        </p:spPr>
      </p:pic>
      <p:pic>
        <p:nvPicPr>
          <p:cNvPr id="1032" name="Picture 8" descr="http://www.arizonafoothillsmagazine.com/images/stories/Grand_Canyon-Couple-4841.jpg"/>
          <p:cNvPicPr>
            <a:picLocks noChangeAspect="1" noChangeArrowheads="1"/>
          </p:cNvPicPr>
          <p:nvPr/>
        </p:nvPicPr>
        <p:blipFill>
          <a:blip r:embed="rId7" cstate="print"/>
          <a:srcRect/>
          <a:stretch>
            <a:fillRect/>
          </a:stretch>
        </p:blipFill>
        <p:spPr bwMode="auto">
          <a:xfrm>
            <a:off x="4572000" y="4038600"/>
            <a:ext cx="4572000" cy="3038476"/>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0"/>
            <a:ext cx="8610600" cy="5029200"/>
          </a:xfrm>
        </p:spPr>
        <p:txBody>
          <a:bodyPr>
            <a:normAutofit/>
          </a:bodyPr>
          <a:lstStyle/>
          <a:p>
            <a:pPr algn="ctr">
              <a:buNone/>
            </a:pPr>
            <a:r>
              <a:rPr lang="en-GB" dirty="0" smtClean="0"/>
              <a:t>He asks the simple question-</a:t>
            </a:r>
          </a:p>
          <a:p>
            <a:pPr algn="ctr">
              <a:buNone/>
            </a:pPr>
            <a:r>
              <a:rPr lang="en-GB" dirty="0" smtClean="0"/>
              <a:t> </a:t>
            </a:r>
            <a:r>
              <a:rPr lang="en-GB" i="1" dirty="0" smtClean="0"/>
              <a:t>which explanation for the apparent design is more likely?</a:t>
            </a:r>
          </a:p>
          <a:p>
            <a:pPr algn="ctr">
              <a:buNone/>
            </a:pPr>
            <a:r>
              <a:rPr lang="en-GB" i="1" dirty="0" smtClean="0"/>
              <a:t>Random chance or a conscious designer?</a:t>
            </a:r>
          </a:p>
          <a:p>
            <a:pPr>
              <a:buNone/>
            </a:pPr>
            <a:r>
              <a:rPr lang="en-GB" dirty="0" smtClean="0"/>
              <a:t>He concludes</a:t>
            </a:r>
          </a:p>
          <a:p>
            <a:pPr>
              <a:buNone/>
            </a:pPr>
            <a:r>
              <a:rPr lang="en-GB" i="1" dirty="0" smtClean="0"/>
              <a:t>“To postulate a trillion </a:t>
            </a:r>
            <a:r>
              <a:rPr lang="en-GB" i="1" dirty="0" err="1" smtClean="0"/>
              <a:t>trillion</a:t>
            </a:r>
            <a:r>
              <a:rPr lang="en-GB" i="1" dirty="0" smtClean="0"/>
              <a:t> other universes, rather than one God in order to explain the orderliness of our universe, seems the height of irrationality.” (Challenging Epicurean Hypothesis)</a:t>
            </a:r>
          </a:p>
        </p:txBody>
      </p:sp>
      <p:sp>
        <p:nvSpPr>
          <p:cNvPr id="5" name="TextBox 4"/>
          <p:cNvSpPr txBox="1"/>
          <p:nvPr/>
        </p:nvSpPr>
        <p:spPr>
          <a:xfrm>
            <a:off x="457200" y="228600"/>
            <a:ext cx="8382000" cy="861774"/>
          </a:xfrm>
          <a:prstGeom prst="rect">
            <a:avLst/>
          </a:prstGeom>
          <a:solidFill>
            <a:srgbClr val="FF33CC"/>
          </a:solidFill>
        </p:spPr>
        <p:txBody>
          <a:bodyPr wrap="square" rtlCol="0">
            <a:spAutoFit/>
          </a:bodyPr>
          <a:lstStyle/>
          <a:p>
            <a:pPr algn="ctr"/>
            <a:r>
              <a:rPr lang="en-GB" sz="3200" dirty="0" smtClean="0"/>
              <a:t>Swinburne concludes, arguing from </a:t>
            </a:r>
            <a:r>
              <a:rPr lang="en-GB" sz="3200" b="1" dirty="0" smtClean="0"/>
              <a:t>probability</a:t>
            </a:r>
          </a:p>
          <a:p>
            <a:endParaRPr lang="en-GB"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33CC"/>
          </a:solidFill>
        </p:spPr>
        <p:txBody>
          <a:bodyPr/>
          <a:lstStyle/>
          <a:p>
            <a:r>
              <a:rPr lang="en-GB" dirty="0" smtClean="0"/>
              <a:t>Which is the strongest?</a:t>
            </a:r>
            <a:endParaRPr lang="en-GB" dirty="0"/>
          </a:p>
        </p:txBody>
      </p:sp>
      <p:sp>
        <p:nvSpPr>
          <p:cNvPr id="3" name="Content Placeholder 2"/>
          <p:cNvSpPr>
            <a:spLocks noGrp="1"/>
          </p:cNvSpPr>
          <p:nvPr>
            <p:ph idx="1"/>
          </p:nvPr>
        </p:nvSpPr>
        <p:spPr>
          <a:xfrm>
            <a:off x="457200" y="1600200"/>
            <a:ext cx="8229600" cy="5029200"/>
          </a:xfrm>
        </p:spPr>
        <p:txBody>
          <a:bodyPr>
            <a:normAutofit lnSpcReduction="10000"/>
          </a:bodyPr>
          <a:lstStyle/>
          <a:p>
            <a:pPr algn="ctr"/>
            <a:r>
              <a:rPr lang="en-GB" dirty="0" smtClean="0"/>
              <a:t>Aesthetics or </a:t>
            </a:r>
            <a:r>
              <a:rPr lang="en-GB" dirty="0" err="1" smtClean="0"/>
              <a:t>Anrthropic</a:t>
            </a:r>
            <a:r>
              <a:rPr lang="en-GB" dirty="0" smtClean="0"/>
              <a:t>?</a:t>
            </a:r>
          </a:p>
          <a:p>
            <a:pPr algn="ctr"/>
            <a:r>
              <a:rPr lang="en-GB" dirty="0" smtClean="0"/>
              <a:t>Do they overcome the scientific challenges we have looked at?</a:t>
            </a:r>
            <a:endParaRPr lang="en-GB" dirty="0" smtClean="0"/>
          </a:p>
          <a:p>
            <a:pPr>
              <a:buNone/>
            </a:pPr>
            <a:r>
              <a:rPr lang="en-GB" b="1" dirty="0" smtClean="0">
                <a:solidFill>
                  <a:srgbClr val="FF00FF"/>
                </a:solidFill>
              </a:rPr>
              <a:t>Homework</a:t>
            </a:r>
          </a:p>
          <a:p>
            <a:r>
              <a:rPr lang="en-GB" sz="2800" b="1" dirty="0" smtClean="0"/>
              <a:t>For next lesson come up with a short starter task  for the class that will recap one of the following:</a:t>
            </a:r>
          </a:p>
          <a:p>
            <a:pPr>
              <a:buNone/>
            </a:pPr>
            <a:endParaRPr lang="en-GB" sz="2800" b="1" dirty="0" smtClean="0"/>
          </a:p>
          <a:p>
            <a:pPr algn="ctr">
              <a:buNone/>
            </a:pPr>
            <a:r>
              <a:rPr lang="en-GB" sz="2800" dirty="0" smtClean="0"/>
              <a:t>Aristotle           Aquinas          Paley          Hume           Mill       Kant                      Darwin             Dawkins          Tennant        Swinburne                                                     </a:t>
            </a:r>
            <a:r>
              <a:rPr lang="en-GB" sz="2800" dirty="0" smtClean="0"/>
              <a:t>Arthur Brown/ Paul Davies/</a:t>
            </a:r>
            <a:r>
              <a:rPr lang="en-GB" sz="2800" dirty="0" err="1" smtClean="0"/>
              <a:t>Polkinghorne</a:t>
            </a:r>
            <a:r>
              <a:rPr lang="en-GB" sz="2800" dirty="0" smtClean="0"/>
              <a:t> </a:t>
            </a:r>
            <a:endParaRPr lang="en-GB"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66FF"/>
          </a:solidFill>
          <a:ln>
            <a:solidFill>
              <a:schemeClr val="tx1"/>
            </a:solidFill>
          </a:ln>
        </p:spPr>
        <p:txBody>
          <a:bodyPr/>
          <a:lstStyle/>
          <a:p>
            <a:r>
              <a:rPr lang="en-GB" dirty="0" smtClean="0"/>
              <a:t>Beauty of the World</a:t>
            </a:r>
            <a:endParaRPr lang="en-GB" dirty="0"/>
          </a:p>
        </p:txBody>
      </p:sp>
      <p:pic>
        <p:nvPicPr>
          <p:cNvPr id="4" name="Picture 2" descr="http://smashingpicture.com/wp-content/uploads/2011/05/beautiful-world-1.jpg?ggnoads">
            <a:hlinkClick r:id="rId2"/>
          </p:cNvPr>
          <p:cNvPicPr>
            <a:picLocks noChangeAspect="1" noChangeArrowheads="1"/>
          </p:cNvPicPr>
          <p:nvPr/>
        </p:nvPicPr>
        <p:blipFill>
          <a:blip r:embed="rId3" cstate="print"/>
          <a:srcRect/>
          <a:stretch>
            <a:fillRect/>
          </a:stretch>
        </p:blipFill>
        <p:spPr bwMode="auto">
          <a:xfrm>
            <a:off x="827584" y="1556792"/>
            <a:ext cx="7704856" cy="5133029"/>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66FF"/>
          </a:solidFill>
          <a:ln>
            <a:solidFill>
              <a:schemeClr val="tx1"/>
            </a:solidFill>
          </a:ln>
        </p:spPr>
        <p:txBody>
          <a:bodyPr/>
          <a:lstStyle/>
          <a:p>
            <a:r>
              <a:rPr lang="en-GB" dirty="0" smtClean="0"/>
              <a:t>Beauty of the World</a:t>
            </a:r>
            <a:endParaRPr lang="en-GB" dirty="0"/>
          </a:p>
        </p:txBody>
      </p:sp>
      <p:pic>
        <p:nvPicPr>
          <p:cNvPr id="5124" name="Picture 4" descr="Waterfall Wallpaper HD (click to view)"/>
          <p:cNvPicPr>
            <a:picLocks noChangeAspect="1" noChangeArrowheads="1"/>
          </p:cNvPicPr>
          <p:nvPr/>
        </p:nvPicPr>
        <p:blipFill>
          <a:blip r:embed="rId2" cstate="print"/>
          <a:srcRect/>
          <a:stretch>
            <a:fillRect/>
          </a:stretch>
        </p:blipFill>
        <p:spPr bwMode="auto">
          <a:xfrm>
            <a:off x="1115616" y="1556792"/>
            <a:ext cx="6912768" cy="5184578"/>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66FF"/>
          </a:solidFill>
          <a:ln>
            <a:solidFill>
              <a:schemeClr val="tx1"/>
            </a:solidFill>
          </a:ln>
        </p:spPr>
        <p:txBody>
          <a:bodyPr/>
          <a:lstStyle/>
          <a:p>
            <a:r>
              <a:rPr lang="en-GB" dirty="0" smtClean="0"/>
              <a:t>Beauty of the World</a:t>
            </a:r>
            <a:endParaRPr lang="en-GB" dirty="0"/>
          </a:p>
        </p:txBody>
      </p:sp>
      <p:pic>
        <p:nvPicPr>
          <p:cNvPr id="4" name="Picture 3" descr="20130210_121056.jpg"/>
          <p:cNvPicPr>
            <a:picLocks noChangeAspect="1"/>
          </p:cNvPicPr>
          <p:nvPr/>
        </p:nvPicPr>
        <p:blipFill>
          <a:blip r:embed="rId2" cstate="print"/>
          <a:stretch>
            <a:fillRect/>
          </a:stretch>
        </p:blipFill>
        <p:spPr>
          <a:xfrm>
            <a:off x="2411760" y="1484784"/>
            <a:ext cx="3723878" cy="4965171"/>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flowers field wallpaper"/>
          <p:cNvPicPr>
            <a:picLocks noChangeAspect="1" noChangeArrowheads="1"/>
          </p:cNvPicPr>
          <p:nvPr/>
        </p:nvPicPr>
        <p:blipFill>
          <a:blip r:embed="rId2" cstate="print"/>
          <a:srcRect/>
          <a:stretch>
            <a:fillRect/>
          </a:stretch>
        </p:blipFill>
        <p:spPr bwMode="auto">
          <a:xfrm>
            <a:off x="1331640" y="1628800"/>
            <a:ext cx="6729264" cy="5046948"/>
          </a:xfrm>
          <a:prstGeom prst="rect">
            <a:avLst/>
          </a:prstGeom>
          <a:noFill/>
        </p:spPr>
      </p:pic>
      <p:sp>
        <p:nvSpPr>
          <p:cNvPr id="5" name="Title 1"/>
          <p:cNvSpPr>
            <a:spLocks noGrp="1"/>
          </p:cNvSpPr>
          <p:nvPr>
            <p:ph type="title"/>
          </p:nvPr>
        </p:nvSpPr>
        <p:spPr>
          <a:xfrm>
            <a:off x="457200" y="274638"/>
            <a:ext cx="8229600" cy="1143000"/>
          </a:xfrm>
          <a:solidFill>
            <a:srgbClr val="FF66FF"/>
          </a:solidFill>
          <a:ln>
            <a:solidFill>
              <a:schemeClr val="tx1"/>
            </a:solidFill>
          </a:ln>
        </p:spPr>
        <p:txBody>
          <a:bodyPr/>
          <a:lstStyle/>
          <a:p>
            <a:r>
              <a:rPr lang="en-GB" dirty="0" smtClean="0"/>
              <a:t>Beauty of the World</a:t>
            </a:r>
            <a:endParaRPr lang="en-GB"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66FF"/>
          </a:solidFill>
          <a:ln>
            <a:solidFill>
              <a:schemeClr val="tx1"/>
            </a:solidFill>
          </a:ln>
        </p:spPr>
        <p:txBody>
          <a:bodyPr/>
          <a:lstStyle/>
          <a:p>
            <a:r>
              <a:rPr lang="en-GB" dirty="0" smtClean="0"/>
              <a:t>Aesthetic Argument</a:t>
            </a:r>
            <a:endParaRPr lang="en-GB" dirty="0"/>
          </a:p>
        </p:txBody>
      </p:sp>
      <p:sp>
        <p:nvSpPr>
          <p:cNvPr id="3" name="Content Placeholder 2"/>
          <p:cNvSpPr>
            <a:spLocks noGrp="1"/>
          </p:cNvSpPr>
          <p:nvPr>
            <p:ph idx="1"/>
          </p:nvPr>
        </p:nvSpPr>
        <p:spPr>
          <a:xfrm>
            <a:off x="457200" y="1600200"/>
            <a:ext cx="8229600" cy="5069160"/>
          </a:xfrm>
        </p:spPr>
        <p:txBody>
          <a:bodyPr>
            <a:normAutofit lnSpcReduction="10000"/>
          </a:bodyPr>
          <a:lstStyle/>
          <a:p>
            <a:r>
              <a:rPr lang="en-GB" b="1" dirty="0" smtClean="0"/>
              <a:t>Aesthetic</a:t>
            </a:r>
            <a:r>
              <a:rPr lang="en-GB" dirty="0" smtClean="0"/>
              <a:t> = related to the concept or appreciation of beauty</a:t>
            </a:r>
          </a:p>
          <a:p>
            <a:endParaRPr lang="en-GB" dirty="0"/>
          </a:p>
          <a:p>
            <a:r>
              <a:rPr lang="en-GB" dirty="0" smtClean="0"/>
              <a:t>Why do humans appreciate the beauty of the world?</a:t>
            </a:r>
          </a:p>
          <a:p>
            <a:endParaRPr lang="en-GB" dirty="0" smtClean="0"/>
          </a:p>
          <a:p>
            <a:r>
              <a:rPr lang="en-GB" dirty="0" smtClean="0"/>
              <a:t>Is our appreciation of the beauty of the world essential for us to survive?</a:t>
            </a:r>
          </a:p>
          <a:p>
            <a:endParaRPr lang="en-GB" dirty="0"/>
          </a:p>
          <a:p>
            <a:r>
              <a:rPr lang="en-GB" dirty="0" smtClean="0"/>
              <a:t>Is this evidence of a benevolent God?</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heckerboard(across)">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linds(horizontal)">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33CC"/>
          </a:solidFill>
        </p:spPr>
        <p:txBody>
          <a:bodyPr/>
          <a:lstStyle/>
          <a:p>
            <a:r>
              <a:rPr lang="en-GB" dirty="0" err="1" smtClean="0"/>
              <a:t>Anthropic</a:t>
            </a:r>
            <a:r>
              <a:rPr lang="en-GB" dirty="0" smtClean="0"/>
              <a:t> Principle</a:t>
            </a:r>
            <a:endParaRPr lang="en-GB" dirty="0"/>
          </a:p>
        </p:txBody>
      </p:sp>
      <p:sp>
        <p:nvSpPr>
          <p:cNvPr id="3" name="Content Placeholder 2"/>
          <p:cNvSpPr>
            <a:spLocks noGrp="1"/>
          </p:cNvSpPr>
          <p:nvPr>
            <p:ph idx="1"/>
          </p:nvPr>
        </p:nvSpPr>
        <p:spPr/>
        <p:txBody>
          <a:bodyPr>
            <a:normAutofit/>
          </a:bodyPr>
          <a:lstStyle/>
          <a:p>
            <a:pPr algn="ctr">
              <a:buNone/>
            </a:pPr>
            <a:r>
              <a:rPr lang="en-GB" sz="1800" dirty="0" smtClean="0">
                <a:hlinkClick r:id="rId2"/>
              </a:rPr>
              <a:t>http://www.youtube.com/watch?v=KowO5wj6Awo</a:t>
            </a:r>
            <a:r>
              <a:rPr lang="en-GB" sz="1800" dirty="0" smtClean="0"/>
              <a:t>  </a:t>
            </a:r>
            <a:endParaRPr lang="en-GB" sz="1800" dirty="0"/>
          </a:p>
        </p:txBody>
      </p:sp>
      <p:pic>
        <p:nvPicPr>
          <p:cNvPr id="14338" name="Picture 2" descr="http://www.faithinterface.com.au/wp-content/uploads/2010/01/cosmicfinetuning.jpg"/>
          <p:cNvPicPr>
            <a:picLocks noChangeAspect="1" noChangeArrowheads="1"/>
          </p:cNvPicPr>
          <p:nvPr/>
        </p:nvPicPr>
        <p:blipFill>
          <a:blip r:embed="rId3" cstate="print"/>
          <a:srcRect/>
          <a:stretch>
            <a:fillRect/>
          </a:stretch>
        </p:blipFill>
        <p:spPr bwMode="auto">
          <a:xfrm>
            <a:off x="-228600" y="2286000"/>
            <a:ext cx="5514321" cy="4572000"/>
          </a:xfrm>
          <a:prstGeom prst="rect">
            <a:avLst/>
          </a:prstGeom>
          <a:noFill/>
        </p:spPr>
      </p:pic>
      <p:pic>
        <p:nvPicPr>
          <p:cNvPr id="14340" name="Picture 4" descr="http://www.marketo.com/_includes/wp/news/wp-content/uploads/2011/04/Fine-Tune-Your-Lead-Database1.jpg"/>
          <p:cNvPicPr>
            <a:picLocks noChangeAspect="1" noChangeArrowheads="1"/>
          </p:cNvPicPr>
          <p:nvPr/>
        </p:nvPicPr>
        <p:blipFill>
          <a:blip r:embed="rId4" cstate="print"/>
          <a:srcRect/>
          <a:stretch>
            <a:fillRect/>
          </a:stretch>
        </p:blipFill>
        <p:spPr bwMode="auto">
          <a:xfrm>
            <a:off x="5095875" y="4171949"/>
            <a:ext cx="4048125" cy="2686051"/>
          </a:xfrm>
          <a:prstGeom prst="rect">
            <a:avLst/>
          </a:prstGeom>
          <a:noFill/>
        </p:spPr>
      </p:pic>
      <p:sp>
        <p:nvSpPr>
          <p:cNvPr id="6" name="TextBox 5"/>
          <p:cNvSpPr txBox="1"/>
          <p:nvPr/>
        </p:nvSpPr>
        <p:spPr>
          <a:xfrm>
            <a:off x="5638800" y="2286000"/>
            <a:ext cx="3200400" cy="1446550"/>
          </a:xfrm>
          <a:prstGeom prst="rect">
            <a:avLst/>
          </a:prstGeom>
          <a:solidFill>
            <a:srgbClr val="FF33CC"/>
          </a:solidFill>
        </p:spPr>
        <p:txBody>
          <a:bodyPr wrap="square" rtlCol="0">
            <a:spAutoFit/>
          </a:bodyPr>
          <a:lstStyle/>
          <a:p>
            <a:pPr algn="ctr"/>
            <a:r>
              <a:rPr lang="en-GB" sz="2800" dirty="0" smtClean="0"/>
              <a:t>Otherwise known as the argument from </a:t>
            </a:r>
            <a:r>
              <a:rPr lang="en-GB" sz="3200" b="1" dirty="0" smtClean="0"/>
              <a:t>Fine Tuning</a:t>
            </a:r>
            <a:endParaRPr lang="en-GB"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33CC"/>
          </a:solidFill>
        </p:spPr>
        <p:txBody>
          <a:bodyPr/>
          <a:lstStyle/>
          <a:p>
            <a:r>
              <a:rPr lang="en-GB" dirty="0" err="1" smtClean="0"/>
              <a:t>Anthropic</a:t>
            </a:r>
            <a:r>
              <a:rPr lang="en-GB" dirty="0" smtClean="0"/>
              <a:t> Principle</a:t>
            </a:r>
            <a:endParaRPr lang="en-GB" dirty="0"/>
          </a:p>
        </p:txBody>
      </p:sp>
      <p:sp>
        <p:nvSpPr>
          <p:cNvPr id="3" name="Content Placeholder 2"/>
          <p:cNvSpPr>
            <a:spLocks noGrp="1"/>
          </p:cNvSpPr>
          <p:nvPr>
            <p:ph idx="1"/>
          </p:nvPr>
        </p:nvSpPr>
        <p:spPr>
          <a:xfrm>
            <a:off x="457200" y="1600200"/>
            <a:ext cx="8229600" cy="4876800"/>
          </a:xfrm>
        </p:spPr>
        <p:txBody>
          <a:bodyPr>
            <a:normAutofit lnSpcReduction="10000"/>
          </a:bodyPr>
          <a:lstStyle/>
          <a:p>
            <a:r>
              <a:rPr lang="en-GB" dirty="0" smtClean="0"/>
              <a:t>What are the chances of human life on earth?</a:t>
            </a:r>
          </a:p>
          <a:p>
            <a:pPr>
              <a:buNone/>
            </a:pPr>
            <a:endParaRPr lang="en-GB" dirty="0" smtClean="0"/>
          </a:p>
          <a:p>
            <a:r>
              <a:rPr lang="en-GB" dirty="0" smtClean="0"/>
              <a:t>What are the chances for conditions on earth to be so perfect as to support human life?</a:t>
            </a:r>
          </a:p>
          <a:p>
            <a:pPr>
              <a:buNone/>
            </a:pPr>
            <a:endParaRPr lang="en-GB" dirty="0" smtClean="0"/>
          </a:p>
          <a:p>
            <a:r>
              <a:rPr lang="en-GB" dirty="0" smtClean="0"/>
              <a:t>Does this prove an intelligent designer?</a:t>
            </a:r>
          </a:p>
          <a:p>
            <a:endParaRPr lang="en-GB" dirty="0" smtClean="0"/>
          </a:p>
          <a:p>
            <a:r>
              <a:rPr lang="en-GB" dirty="0" smtClean="0"/>
              <a:t>Do scientific discoveries support this idea or challenge it?</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linds(horizontal)">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TotalTime>
  <Words>1686</Words>
  <Application>Microsoft Office PowerPoint</Application>
  <PresentationFormat>On-screen Show (4:3)</PresentationFormat>
  <Paragraphs>87</Paragraphs>
  <Slides>21</Slides>
  <Notes>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Modern Versions of the Teleological Argument</vt:lpstr>
      <vt:lpstr>Slide 2</vt:lpstr>
      <vt:lpstr>Beauty of the World</vt:lpstr>
      <vt:lpstr>Beauty of the World</vt:lpstr>
      <vt:lpstr>Beauty of the World</vt:lpstr>
      <vt:lpstr>Beauty of the World</vt:lpstr>
      <vt:lpstr>Aesthetic Argument</vt:lpstr>
      <vt:lpstr>Anthropic Principle</vt:lpstr>
      <vt:lpstr>Anthropic Principle</vt:lpstr>
      <vt:lpstr>In pairs- given one argument</vt:lpstr>
      <vt:lpstr>Aesthetics- Beauty can only be explained by God</vt:lpstr>
      <vt:lpstr>From FR Tennant we get an Aesthetic Argument</vt:lpstr>
      <vt:lpstr>Likewise- Richard Swinburne’s Argument from Beauty</vt:lpstr>
      <vt:lpstr>Anthropic principle- from Greek word Anthropos meaning Man</vt:lpstr>
      <vt:lpstr>Anthropic Principle</vt:lpstr>
      <vt:lpstr>Further support from scientists</vt:lpstr>
      <vt:lpstr>Richard Swinburne’s Anthropic argument in more detail</vt:lpstr>
      <vt:lpstr>Swinburne’s example</vt:lpstr>
      <vt:lpstr>Swinburne’s example</vt:lpstr>
      <vt:lpstr>Slide 20</vt:lpstr>
      <vt:lpstr>Which is the strongest?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Becki</dc:creator>
  <cp:lastModifiedBy>Becki</cp:lastModifiedBy>
  <cp:revision>14</cp:revision>
  <dcterms:created xsi:type="dcterms:W3CDTF">2014-02-09T22:05:04Z</dcterms:created>
  <dcterms:modified xsi:type="dcterms:W3CDTF">2014-02-10T00:06:41Z</dcterms:modified>
</cp:coreProperties>
</file>