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CF3-81D4-4DC3-9AD5-45267D8FB95B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3308-3CE9-4E73-9D28-33C97E8CF3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CF3-81D4-4DC3-9AD5-45267D8FB95B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3308-3CE9-4E73-9D28-33C97E8CF3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CF3-81D4-4DC3-9AD5-45267D8FB95B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3308-3CE9-4E73-9D28-33C97E8CF3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798C0-7120-4A82-AFB6-2F625EA174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0454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CF3-81D4-4DC3-9AD5-45267D8FB95B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3308-3CE9-4E73-9D28-33C97E8CF3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CF3-81D4-4DC3-9AD5-45267D8FB95B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3308-3CE9-4E73-9D28-33C97E8CF3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CF3-81D4-4DC3-9AD5-45267D8FB95B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3308-3CE9-4E73-9D28-33C97E8CF3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CF3-81D4-4DC3-9AD5-45267D8FB95B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3308-3CE9-4E73-9D28-33C97E8CF3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CF3-81D4-4DC3-9AD5-45267D8FB95B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3308-3CE9-4E73-9D28-33C97E8CF3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CF3-81D4-4DC3-9AD5-45267D8FB95B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3308-3CE9-4E73-9D28-33C97E8CF3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CF3-81D4-4DC3-9AD5-45267D8FB95B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3308-3CE9-4E73-9D28-33C97E8CF3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CCF3-81D4-4DC3-9AD5-45267D8FB95B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23308-3CE9-4E73-9D28-33C97E8CF3A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4CCF3-81D4-4DC3-9AD5-45267D8FB95B}" type="datetimeFigureOut">
              <a:rPr lang="en-GB" smtClean="0"/>
              <a:t>27/09/2014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23308-3CE9-4E73-9D28-33C97E8CF3A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thais.it/scultura/sch00065.htm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0iq5kR81M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Aquinas was influenced by Aristotle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828800"/>
            <a:ext cx="5562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What do you know about Aristotle’s ideas concerning the </a:t>
            </a:r>
          </a:p>
          <a:p>
            <a:pPr algn="ctr"/>
            <a:r>
              <a:rPr lang="en-GB" sz="3600" b="1" dirty="0" smtClean="0">
                <a:solidFill>
                  <a:srgbClr val="7030A0"/>
                </a:solidFill>
              </a:rPr>
              <a:t>cause</a:t>
            </a:r>
            <a:r>
              <a:rPr lang="en-GB" sz="3200" dirty="0" smtClean="0"/>
              <a:t> of things?</a:t>
            </a:r>
          </a:p>
          <a:p>
            <a:pPr algn="ctr"/>
            <a:endParaRPr lang="en-GB" sz="3200" dirty="0" smtClean="0"/>
          </a:p>
          <a:p>
            <a:pPr algn="ctr"/>
            <a:r>
              <a:rPr lang="en-GB" sz="3200" dirty="0" smtClean="0"/>
              <a:t>Four causes?</a:t>
            </a:r>
          </a:p>
          <a:p>
            <a:pPr algn="ctr"/>
            <a:r>
              <a:rPr lang="en-GB" sz="3200" dirty="0" smtClean="0"/>
              <a:t>Potentiality to actuality?</a:t>
            </a:r>
          </a:p>
          <a:p>
            <a:pPr algn="ctr"/>
            <a:endParaRPr lang="en-GB" sz="3200" dirty="0"/>
          </a:p>
          <a:p>
            <a:pPr algn="ctr"/>
            <a:endParaRPr lang="en-GB" sz="3200" dirty="0" smtClean="0"/>
          </a:p>
        </p:txBody>
      </p:sp>
      <p:pic>
        <p:nvPicPr>
          <p:cNvPr id="30722" name="Picture 2" descr="http://steve-lovelace.com/wordpress/wp-content/uploads/2012/07/plato-and-aristot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438400"/>
            <a:ext cx="2952750" cy="4124325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 rot="18506843">
            <a:off x="7168338" y="1896871"/>
            <a:ext cx="179876" cy="879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xplosion 2 4"/>
          <p:cNvSpPr/>
          <p:nvPr/>
        </p:nvSpPr>
        <p:spPr>
          <a:xfrm>
            <a:off x="5105400" y="1295400"/>
            <a:ext cx="3124200" cy="1066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Aristotle</a:t>
            </a:r>
            <a:endParaRPr lang="en-GB" sz="2400" b="1" dirty="0"/>
          </a:p>
        </p:txBody>
      </p:sp>
      <p:sp>
        <p:nvSpPr>
          <p:cNvPr id="8" name="Down Arrow 7"/>
          <p:cNvSpPr/>
          <p:nvPr/>
        </p:nvSpPr>
        <p:spPr>
          <a:xfrm rot="13147865">
            <a:off x="5778902" y="4485776"/>
            <a:ext cx="166307" cy="10237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xplosion 2 6"/>
          <p:cNvSpPr/>
          <p:nvPr/>
        </p:nvSpPr>
        <p:spPr>
          <a:xfrm>
            <a:off x="3276600" y="5105400"/>
            <a:ext cx="3124200" cy="1066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Plato</a:t>
            </a:r>
            <a:endParaRPr lang="en-GB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‘why and how does it exist?’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Each cause is a different kind of answer to the question "why and how does it exist?" </a:t>
            </a:r>
          </a:p>
          <a:p>
            <a:r>
              <a:rPr lang="en-GB" dirty="0" smtClean="0"/>
              <a:t>There are four kinds of answers to this question – answers which identify the: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matter its made out of</a:t>
            </a:r>
          </a:p>
          <a:p>
            <a:r>
              <a:rPr lang="en-GB" b="1" dirty="0" smtClean="0">
                <a:solidFill>
                  <a:srgbClr val="00B050"/>
                </a:solidFill>
              </a:rPr>
              <a:t>form it takes</a:t>
            </a:r>
          </a:p>
          <a:p>
            <a:r>
              <a:rPr lang="en-GB" b="1" dirty="0" smtClean="0">
                <a:solidFill>
                  <a:srgbClr val="FFC000"/>
                </a:solidFill>
              </a:rPr>
              <a:t>source it came from</a:t>
            </a:r>
          </a:p>
          <a:p>
            <a:r>
              <a:rPr lang="en-GB" b="1" dirty="0" smtClean="0">
                <a:solidFill>
                  <a:srgbClr val="0070C0"/>
                </a:solidFill>
              </a:rPr>
              <a:t>end purpose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856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So, </a:t>
            </a:r>
            <a:r>
              <a:rPr lang="en-GB" b="1" i="1" dirty="0" smtClean="0"/>
              <a:t>why and how</a:t>
            </a:r>
            <a:r>
              <a:rPr lang="en-GB" dirty="0" smtClean="0"/>
              <a:t> is this a statue?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alibri" pitchFamily="34" charset="0"/>
                <a:cs typeface="Calibri" pitchFamily="34" charset="0"/>
              </a:rPr>
              <a:t>This is a statue 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because it is made of marble</a:t>
            </a:r>
            <a:r>
              <a:rPr lang="en-GB" dirty="0">
                <a:latin typeface="Calibri" pitchFamily="34" charset="0"/>
                <a:cs typeface="Calibri" pitchFamily="34" charset="0"/>
              </a:rPr>
              <a:t>; </a:t>
            </a:r>
            <a:r>
              <a:rPr lang="en-GB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because it is in the shape of David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en-GB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because </a:t>
            </a:r>
            <a:r>
              <a:rPr lang="en-GB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Michelangelo sculpted </a:t>
            </a:r>
            <a:r>
              <a:rPr lang="en-GB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it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;</a:t>
            </a:r>
            <a:r>
              <a:rPr lang="en-GB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because 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Michelangelo wanted to depict the figure of David in marble </a:t>
            </a:r>
            <a:r>
              <a:rPr lang="en-GB" dirty="0">
                <a:latin typeface="Calibri" pitchFamily="34" charset="0"/>
                <a:cs typeface="Calibri" pitchFamily="34" charset="0"/>
              </a:rPr>
              <a:t>(</a:t>
            </a:r>
            <a:r>
              <a:rPr lang="en-GB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because he needed the money, perhaps</a:t>
            </a:r>
            <a:r>
              <a:rPr lang="en-GB" dirty="0">
                <a:latin typeface="Calibri" pitchFamily="34" charset="0"/>
                <a:cs typeface="Calibri" pitchFamily="34" charset="0"/>
              </a:rPr>
              <a:t>). </a:t>
            </a:r>
          </a:p>
        </p:txBody>
      </p:sp>
      <p:pic>
        <p:nvPicPr>
          <p:cNvPr id="35842" name="Picture 2" descr="Michelangelo's Davi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3999"/>
            <a:ext cx="24384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81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/>
              <a:t>Try identifying the Four causes of some of the following.. 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idx="1"/>
          </p:nvPr>
        </p:nvSpPr>
        <p:spPr/>
      </p:sp>
      <p:pic>
        <p:nvPicPr>
          <p:cNvPr id="3074" name="Picture 2" descr="http://www.mcdowellmountainman.com/wp-content/uploads/2013/07/American-Double-Beef-Cheese-Burge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1847850" cy="1828800"/>
          </a:xfrm>
          <a:prstGeom prst="rect">
            <a:avLst/>
          </a:prstGeom>
          <a:noFill/>
        </p:spPr>
      </p:pic>
      <p:pic>
        <p:nvPicPr>
          <p:cNvPr id="3076" name="Picture 4" descr="http://media.npr.org/assets/news/2009/11/25/spoon_custom-911a0550e064a95dfdfec0f67e28bb81044e0a1f-s6-c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429000"/>
            <a:ext cx="2152650" cy="2829514"/>
          </a:xfrm>
          <a:prstGeom prst="rect">
            <a:avLst/>
          </a:prstGeom>
          <a:noFill/>
        </p:spPr>
      </p:pic>
      <p:pic>
        <p:nvPicPr>
          <p:cNvPr id="3078" name="Picture 6" descr="http://housetohome.media.ipcdigital.co.uk/96/00000d365/16b1_orh550w550/Goliath-kitchen-cha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447800"/>
            <a:ext cx="2666999" cy="2667000"/>
          </a:xfrm>
          <a:prstGeom prst="rect">
            <a:avLst/>
          </a:prstGeom>
          <a:noFill/>
        </p:spPr>
      </p:pic>
      <p:pic>
        <p:nvPicPr>
          <p:cNvPr id="3082" name="Picture 10" descr="http://free.wallpaperbackgrounds.com/animal/elephant/elephant-32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5108" y="4114800"/>
            <a:ext cx="4046942" cy="2524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79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What about a human being?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772816"/>
            <a:ext cx="35052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GB" dirty="0" smtClean="0"/>
              <a:t>What are our</a:t>
            </a:r>
          </a:p>
          <a:p>
            <a:pPr marL="0" indent="0" algn="ctr" eaLnBrk="1" hangingPunct="1">
              <a:buNone/>
            </a:pPr>
            <a:r>
              <a:rPr lang="en-GB" b="1" dirty="0" smtClean="0">
                <a:solidFill>
                  <a:srgbClr val="7030A0"/>
                </a:solidFill>
              </a:rPr>
              <a:t>Material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7030A0"/>
                </a:solidFill>
              </a:rPr>
              <a:t>Formal</a:t>
            </a:r>
          </a:p>
          <a:p>
            <a:pPr marL="0" indent="0" algn="ctr" eaLnBrk="1" hangingPunct="1">
              <a:buNone/>
            </a:pPr>
            <a:r>
              <a:rPr lang="en-GB" b="1" dirty="0" smtClean="0">
                <a:solidFill>
                  <a:srgbClr val="7030A0"/>
                </a:solidFill>
              </a:rPr>
              <a:t>Efficient</a:t>
            </a:r>
          </a:p>
          <a:p>
            <a:pPr marL="0" indent="0" algn="ctr" eaLnBrk="1" hangingPunct="1">
              <a:buNone/>
            </a:pPr>
            <a:r>
              <a:rPr lang="en-GB" b="1" dirty="0" smtClean="0">
                <a:solidFill>
                  <a:srgbClr val="7030A0"/>
                </a:solidFill>
              </a:rPr>
              <a:t>Final</a:t>
            </a:r>
          </a:p>
          <a:p>
            <a:pPr algn="ctr" eaLnBrk="1" hangingPunct="1">
              <a:buFontTx/>
              <a:buNone/>
            </a:pPr>
            <a:r>
              <a:rPr lang="en-GB" dirty="0"/>
              <a:t>c</a:t>
            </a:r>
            <a:r>
              <a:rPr lang="en-GB" dirty="0" smtClean="0"/>
              <a:t>auses?</a:t>
            </a:r>
          </a:p>
        </p:txBody>
      </p:sp>
      <p:pic>
        <p:nvPicPr>
          <p:cNvPr id="16388" name="Picture 7" descr="young%20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56792"/>
            <a:ext cx="3200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72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Watch the clip and make notes on how Aristotle’s ideas influenced Aquinas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dirty="0" smtClean="0"/>
              <a:t>Things to get your head around:</a:t>
            </a:r>
          </a:p>
          <a:p>
            <a:pPr marL="514350" indent="-514350" algn="ctr">
              <a:buAutoNum type="arabicPeriod"/>
            </a:pPr>
            <a:r>
              <a:rPr lang="en-GB" sz="3000" dirty="0" smtClean="0"/>
              <a:t>Only things with an end goal (aim or purpose) have a final cause- </a:t>
            </a:r>
            <a:r>
              <a:rPr lang="en-GB" sz="3000" i="1" dirty="0" smtClean="0">
                <a:solidFill>
                  <a:srgbClr val="7030A0"/>
                </a:solidFill>
              </a:rPr>
              <a:t>as ‘final cause’ means aim/ purpose</a:t>
            </a:r>
          </a:p>
          <a:p>
            <a:pPr marL="514350" indent="-514350" algn="ctr">
              <a:buAutoNum type="arabicPeriod"/>
            </a:pPr>
            <a:r>
              <a:rPr lang="en-GB" sz="3000" dirty="0" smtClean="0"/>
              <a:t>Things with a final cause are directed by something towards their end goal (aim or purpose)- </a:t>
            </a:r>
            <a:r>
              <a:rPr lang="en-GB" sz="3000" i="1" dirty="0" smtClean="0">
                <a:solidFill>
                  <a:srgbClr val="7030A0"/>
                </a:solidFill>
              </a:rPr>
              <a:t>“directed towards a specific effect beyond itself”</a:t>
            </a:r>
          </a:p>
          <a:p>
            <a:pPr marL="514350" indent="-514350" algn="ctr">
              <a:buNone/>
            </a:pPr>
            <a:r>
              <a:rPr lang="en-GB" sz="3000" dirty="0" smtClean="0"/>
              <a:t>3. In order to reach their final goal things display regularities (a precise, ordered process)</a:t>
            </a:r>
          </a:p>
          <a:p>
            <a:pPr marL="514350" indent="-514350" algn="ctr">
              <a:buNone/>
            </a:pPr>
            <a:r>
              <a:rPr lang="en-GB" sz="3000" b="1" dirty="0" smtClean="0">
                <a:solidFill>
                  <a:srgbClr val="7030A0"/>
                </a:solidFill>
              </a:rPr>
              <a:t>This ties directly into Aquinas’s argument</a:t>
            </a:r>
          </a:p>
          <a:p>
            <a:pPr algn="ctr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828800" y="15240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hlinkClick r:id="rId2"/>
              </a:rPr>
              <a:t>http://www.youtube.com/watch?v=v0iq5kR81MM</a:t>
            </a:r>
            <a:r>
              <a:rPr lang="en-GB" dirty="0" smtClean="0"/>
              <a:t>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752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>Who is regulating things to their final cause? </a:t>
            </a:r>
            <a:br>
              <a:rPr lang="en-GB" dirty="0" smtClean="0"/>
            </a:br>
            <a:r>
              <a:rPr lang="en-GB" dirty="0" smtClean="0"/>
              <a:t>They must be directed by something?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3810000" cy="42973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GB" sz="2800" dirty="0" smtClean="0">
                <a:solidFill>
                  <a:srgbClr val="7030A0"/>
                </a:solidFill>
              </a:rPr>
              <a:t>Aristotle</a:t>
            </a:r>
            <a:r>
              <a:rPr lang="en-GB" sz="2800" dirty="0" smtClean="0"/>
              <a:t> (384-322 BCE)</a:t>
            </a:r>
          </a:p>
          <a:p>
            <a:pPr algn="ctr"/>
            <a:r>
              <a:rPr lang="en-GB" sz="2800" dirty="0" smtClean="0"/>
              <a:t>Ancient Greek Philosopher</a:t>
            </a:r>
          </a:p>
          <a:p>
            <a:pPr algn="ctr"/>
            <a:r>
              <a:rPr lang="en-GB" sz="2800" dirty="0" smtClean="0"/>
              <a:t>Not a Christian (obviously)</a:t>
            </a:r>
          </a:p>
          <a:p>
            <a:pPr algn="ctr"/>
            <a:r>
              <a:rPr lang="en-GB" sz="2800" dirty="0" smtClean="0"/>
              <a:t>But did conclude an intelligent being created the world</a:t>
            </a:r>
          </a:p>
          <a:p>
            <a:pPr algn="ctr"/>
            <a:r>
              <a:rPr lang="en-GB" sz="2800" dirty="0" smtClean="0"/>
              <a:t>And Aquinas built on this idea- and concluded God regulates the world and everything in it</a:t>
            </a:r>
            <a:endParaRPr lang="en-GB" sz="2800" dirty="0"/>
          </a:p>
        </p:txBody>
      </p:sp>
      <p:pic>
        <p:nvPicPr>
          <p:cNvPr id="37890" name="Picture 2" descr="http://www.celesteprize.com/_files/opere/2011_54570_112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143196"/>
            <a:ext cx="4305470" cy="448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/>
          <p:cNvSpPr/>
          <p:nvPr/>
        </p:nvSpPr>
        <p:spPr>
          <a:xfrm rot="18506843">
            <a:off x="7168338" y="1896871"/>
            <a:ext cx="179876" cy="879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667000"/>
            <a:ext cx="533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Explain in a paragraph how Aristotle’s ideas influenced Aquinas’s teleological argument </a:t>
            </a:r>
          </a:p>
        </p:txBody>
      </p:sp>
      <p:pic>
        <p:nvPicPr>
          <p:cNvPr id="30722" name="Picture 2" descr="http://steve-lovelace.com/wordpress/wp-content/uploads/2012/07/plato-and-aristot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438400"/>
            <a:ext cx="2952750" cy="4124325"/>
          </a:xfrm>
          <a:prstGeom prst="rect">
            <a:avLst/>
          </a:prstGeom>
          <a:noFill/>
        </p:spPr>
      </p:pic>
      <p:sp>
        <p:nvSpPr>
          <p:cNvPr id="7" name="Explosion 2 6"/>
          <p:cNvSpPr/>
          <p:nvPr/>
        </p:nvSpPr>
        <p:spPr>
          <a:xfrm>
            <a:off x="5105400" y="1295400"/>
            <a:ext cx="3124200" cy="1066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Aristotle</a:t>
            </a:r>
            <a:endParaRPr lang="en-GB" sz="2400" b="1" dirty="0"/>
          </a:p>
        </p:txBody>
      </p:sp>
      <p:sp>
        <p:nvSpPr>
          <p:cNvPr id="10" name="Down Arrow 9"/>
          <p:cNvSpPr/>
          <p:nvPr/>
        </p:nvSpPr>
        <p:spPr>
          <a:xfrm rot="13147865">
            <a:off x="5778902" y="4485776"/>
            <a:ext cx="166307" cy="10237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xplosion 2 8"/>
          <p:cNvSpPr/>
          <p:nvPr/>
        </p:nvSpPr>
        <p:spPr>
          <a:xfrm>
            <a:off x="3276600" y="5105400"/>
            <a:ext cx="3124200" cy="1066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Plato</a:t>
            </a:r>
            <a:endParaRPr lang="en-GB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dirty="0" smtClean="0"/>
              <a:t>Potentiality &amp; Actuality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/>
              <a:t>There are two states of being:</a:t>
            </a:r>
          </a:p>
          <a:p>
            <a:pPr eaLnBrk="1" hangingPunct="1">
              <a:buFontTx/>
              <a:buNone/>
            </a:pPr>
            <a:endParaRPr lang="en-GB" dirty="0" smtClean="0">
              <a:solidFill>
                <a:srgbClr val="7030A0"/>
              </a:solidFill>
            </a:endParaRPr>
          </a:p>
          <a:p>
            <a:pPr eaLnBrk="1" hangingPunct="1">
              <a:buFontTx/>
              <a:buNone/>
            </a:pPr>
            <a:r>
              <a:rPr lang="en-GB" b="1" dirty="0" smtClean="0">
                <a:solidFill>
                  <a:srgbClr val="7030A0"/>
                </a:solidFill>
              </a:rPr>
              <a:t>Potentiality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smtClean="0"/>
              <a:t>– the possibility of doing something or becoming something.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>
              <a:buFontTx/>
              <a:buNone/>
            </a:pPr>
            <a:r>
              <a:rPr lang="en-GB" b="1" dirty="0" smtClean="0">
                <a:solidFill>
                  <a:srgbClr val="7030A0"/>
                </a:solidFill>
              </a:rPr>
              <a:t>Actuality</a:t>
            </a:r>
            <a:r>
              <a:rPr lang="en-GB" dirty="0" smtClean="0"/>
              <a:t> – when potential is achieved. </a:t>
            </a:r>
          </a:p>
        </p:txBody>
      </p:sp>
    </p:spTree>
    <p:extLst>
      <p:ext uri="{BB962C8B-B14F-4D97-AF65-F5344CB8AC3E}">
        <p14:creationId xmlns:p14="http://schemas.microsoft.com/office/powerpoint/2010/main" xmlns="" val="727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dirty="0" smtClean="0"/>
              <a:t>For example…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229600" cy="358139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dirty="0" smtClean="0"/>
              <a:t>You have the </a:t>
            </a:r>
            <a:r>
              <a:rPr lang="en-GB" b="1" dirty="0" smtClean="0">
                <a:solidFill>
                  <a:srgbClr val="7030A0"/>
                </a:solidFill>
              </a:rPr>
              <a:t>potential</a:t>
            </a:r>
            <a:r>
              <a:rPr lang="en-GB" dirty="0" smtClean="0"/>
              <a:t> to achieve a super grade in AS Religious Studies.</a:t>
            </a:r>
          </a:p>
          <a:p>
            <a:pPr eaLnBrk="1" hangingPunct="1"/>
            <a:r>
              <a:rPr lang="en-GB" dirty="0" smtClean="0"/>
              <a:t>It is not yet </a:t>
            </a:r>
            <a:r>
              <a:rPr lang="en-GB" b="1" dirty="0" smtClean="0">
                <a:solidFill>
                  <a:srgbClr val="7030A0"/>
                </a:solidFill>
              </a:rPr>
              <a:t>actualised</a:t>
            </a:r>
            <a:r>
              <a:rPr lang="en-GB" dirty="0" smtClean="0"/>
              <a:t> because you haven’t achieved it yet.</a:t>
            </a:r>
          </a:p>
          <a:p>
            <a:pPr algn="ctr" eaLnBrk="1" hangingPunct="1">
              <a:buFontTx/>
              <a:buNone/>
            </a:pPr>
            <a:r>
              <a:rPr lang="en-GB" dirty="0" smtClean="0"/>
              <a:t>Just because there is the potential does not mean it will definitely be actualised.</a:t>
            </a:r>
          </a:p>
          <a:p>
            <a:pPr algn="ctr" eaLnBrk="1" hangingPunct="1">
              <a:buFontTx/>
              <a:buNone/>
            </a:pPr>
            <a:r>
              <a:rPr lang="en-GB" dirty="0"/>
              <a:t>Y</a:t>
            </a:r>
            <a:r>
              <a:rPr lang="en-GB" dirty="0" smtClean="0"/>
              <a:t>ou have to work hard to achieve it!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105400"/>
            <a:ext cx="830580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So the idea is in order for things to fulfil their potential- to reach or ‘actualise’ their purpose, certain things have to happen/ be done.... ‘regulated’ even?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357907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dirty="0" smtClean="0"/>
              <a:t>Potentiality to Actuality</a:t>
            </a:r>
          </a:p>
        </p:txBody>
      </p:sp>
      <p:pic>
        <p:nvPicPr>
          <p:cNvPr id="8195" name="Picture 5" descr="sperm-t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444824" cy="215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Human egg with follicle cell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2479850" cy="218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304800" y="3962400"/>
            <a:ext cx="861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dirty="0"/>
              <a:t>The sperm and the egg have the potential to become </a:t>
            </a:r>
            <a:r>
              <a:rPr lang="en-GB" sz="2000" dirty="0" smtClean="0"/>
              <a:t>… a baby</a:t>
            </a:r>
            <a:endParaRPr lang="en-GB" sz="2000" dirty="0"/>
          </a:p>
        </p:txBody>
      </p:sp>
      <p:sp>
        <p:nvSpPr>
          <p:cNvPr id="6" name="Cross 5"/>
          <p:cNvSpPr/>
          <p:nvPr/>
        </p:nvSpPr>
        <p:spPr>
          <a:xfrm>
            <a:off x="2819400" y="2362200"/>
            <a:ext cx="609600" cy="609600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qual 6"/>
          <p:cNvSpPr/>
          <p:nvPr/>
        </p:nvSpPr>
        <p:spPr>
          <a:xfrm>
            <a:off x="5943600" y="2362200"/>
            <a:ext cx="685800" cy="533400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12290" name="Picture 2" descr="https://encrypted-tbn0.gstatic.com/images?q=tbn:ANd9GcQNKxVhUlJmbWfnWvR1onDskMZ5X_rl1MnuVnNFD3xagR4iA2dLR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676400"/>
            <a:ext cx="2228850" cy="222885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57200" y="45720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But something needs to cause the sperm and the egg to change from </a:t>
            </a:r>
            <a:r>
              <a:rPr lang="en-GB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potentiality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GB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actuality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Some type of ‘regulated’ (ordered, precise, methodical) process has to happen.</a:t>
            </a:r>
          </a:p>
          <a:p>
            <a:pPr algn="ctr"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It cannot happen on its own.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8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905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/>
              <a:t>Aristotle was interested in this movement from potentiality to actuality… the </a:t>
            </a:r>
            <a:r>
              <a:rPr lang="en-GB" sz="4000" b="1" dirty="0" smtClean="0"/>
              <a:t>‘cause’</a:t>
            </a:r>
            <a:r>
              <a:rPr lang="en-GB" sz="4000" dirty="0" smtClean="0"/>
              <a:t> of something's existence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90800"/>
            <a:ext cx="8229600" cy="42672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2800" dirty="0" smtClean="0"/>
              <a:t>He thought that every single thing that is actualised- that reaches its actuality has </a:t>
            </a:r>
            <a:r>
              <a:rPr lang="en-GB" sz="2800" b="1" dirty="0" smtClean="0">
                <a:solidFill>
                  <a:srgbClr val="7030A0"/>
                </a:solidFill>
              </a:rPr>
              <a:t>four</a:t>
            </a:r>
            <a:r>
              <a:rPr lang="en-GB" sz="2800" dirty="0" smtClean="0"/>
              <a:t> causes: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2800" dirty="0" smtClean="0">
                <a:solidFill>
                  <a:srgbClr val="7030A0"/>
                </a:solidFill>
              </a:rPr>
              <a:t>(four things that caused its existence)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dirty="0" smtClean="0">
              <a:solidFill>
                <a:srgbClr val="7030A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3600" b="1" dirty="0" smtClean="0">
                <a:solidFill>
                  <a:srgbClr val="7030A0"/>
                </a:solidFill>
              </a:rPr>
              <a:t>Material cause</a:t>
            </a:r>
          </a:p>
          <a:p>
            <a:pPr algn="ctr">
              <a:lnSpc>
                <a:spcPct val="80000"/>
              </a:lnSpc>
              <a:buNone/>
            </a:pPr>
            <a:r>
              <a:rPr lang="en-GB" sz="3600" b="1" dirty="0" smtClean="0">
                <a:solidFill>
                  <a:srgbClr val="7030A0"/>
                </a:solidFill>
              </a:rPr>
              <a:t>Formal cause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3600" b="1" dirty="0" smtClean="0">
                <a:solidFill>
                  <a:srgbClr val="7030A0"/>
                </a:solidFill>
              </a:rPr>
              <a:t>Efficient cause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3600" b="1" dirty="0" smtClean="0">
                <a:solidFill>
                  <a:srgbClr val="7030A0"/>
                </a:solidFill>
              </a:rPr>
              <a:t>Final cause</a:t>
            </a:r>
          </a:p>
        </p:txBody>
      </p:sp>
    </p:spTree>
    <p:extLst>
      <p:ext uri="{BB962C8B-B14F-4D97-AF65-F5344CB8AC3E}">
        <p14:creationId xmlns:p14="http://schemas.microsoft.com/office/powerpoint/2010/main" xmlns="" val="33626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dirty="0" smtClean="0"/>
              <a:t>Material Cause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 eaLnBrk="1" hangingPunct="1"/>
            <a:r>
              <a:rPr lang="en-GB" smtClean="0"/>
              <a:t>The things out of which an object is created.</a:t>
            </a:r>
          </a:p>
          <a:p>
            <a:pPr eaLnBrk="1" hangingPunct="1">
              <a:buFontTx/>
              <a:buNone/>
            </a:pPr>
            <a:endParaRPr lang="en-GB" smtClean="0"/>
          </a:p>
        </p:txBody>
      </p:sp>
      <p:pic>
        <p:nvPicPr>
          <p:cNvPr id="11268" name="Picture 5" descr="Mar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34290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a_Angel_stat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09874"/>
            <a:ext cx="26955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16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dirty="0" smtClean="0"/>
              <a:t>The Formal Cause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 eaLnBrk="1" hangingPunct="1"/>
            <a:r>
              <a:rPr lang="en-GB" dirty="0" smtClean="0"/>
              <a:t>The expression, idea or plan that led to the  creation of an object. Its characteristics. </a:t>
            </a:r>
          </a:p>
        </p:txBody>
      </p:sp>
      <p:pic>
        <p:nvPicPr>
          <p:cNvPr id="13316" name="Picture 5" descr="grand-oaks-house-floorpl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2171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house_floor_pl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42291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26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dirty="0" smtClean="0"/>
              <a:t>Efficient Cause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pPr eaLnBrk="1" hangingPunct="1"/>
            <a:r>
              <a:rPr lang="en-GB" smtClean="0"/>
              <a:t>The way in which an object is created.</a:t>
            </a:r>
          </a:p>
        </p:txBody>
      </p:sp>
      <p:pic>
        <p:nvPicPr>
          <p:cNvPr id="12292" name="Picture 5" descr="Clock_ma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75285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STMRKIDEKN12181FRNTGD%20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3386138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09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GB" dirty="0" smtClean="0"/>
              <a:t>The Final Cause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pPr eaLnBrk="1" hangingPunct="1"/>
            <a:r>
              <a:rPr lang="en-GB" smtClean="0"/>
              <a:t>The aim for which an object is created.</a:t>
            </a:r>
          </a:p>
          <a:p>
            <a:pPr eaLnBrk="1" hangingPunct="1">
              <a:buFontTx/>
              <a:buNone/>
            </a:pPr>
            <a:endParaRPr lang="en-GB" smtClean="0"/>
          </a:p>
        </p:txBody>
      </p:sp>
      <p:pic>
        <p:nvPicPr>
          <p:cNvPr id="14340" name="Picture 5" descr="emily-strange-umberel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in_the_r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97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606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Aquinas was influenced by Aristotle</vt:lpstr>
      <vt:lpstr>Potentiality &amp; Actuality</vt:lpstr>
      <vt:lpstr>For example…</vt:lpstr>
      <vt:lpstr>Potentiality to Actuality</vt:lpstr>
      <vt:lpstr>Aristotle was interested in this movement from potentiality to actuality… the ‘cause’ of something's existence</vt:lpstr>
      <vt:lpstr>Material Cause</vt:lpstr>
      <vt:lpstr>The Formal Cause</vt:lpstr>
      <vt:lpstr>Efficient Cause</vt:lpstr>
      <vt:lpstr>The Final Cause</vt:lpstr>
      <vt:lpstr>‘why and how does it exist?’</vt:lpstr>
      <vt:lpstr>So, why and how is this a statue?</vt:lpstr>
      <vt:lpstr>Try identifying the Four causes of some of the following.. </vt:lpstr>
      <vt:lpstr>What about a human being?</vt:lpstr>
      <vt:lpstr>Watch the clip and make notes on how Aristotle’s ideas influenced Aquinas</vt:lpstr>
      <vt:lpstr>Who is regulating things to their final cause?  They must be directed by something?</vt:lpstr>
      <vt:lpstr>Homework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Aquinas was influenced by Aristotle</dc:title>
  <dc:creator>Becki</dc:creator>
  <cp:lastModifiedBy>Becki</cp:lastModifiedBy>
  <cp:revision>1</cp:revision>
  <dcterms:created xsi:type="dcterms:W3CDTF">2014-09-27T20:57:36Z</dcterms:created>
  <dcterms:modified xsi:type="dcterms:W3CDTF">2014-09-27T20:58:57Z</dcterms:modified>
</cp:coreProperties>
</file>