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CC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59" autoAdjust="0"/>
    <p:restoredTop sz="94624" autoAdjust="0"/>
  </p:normalViewPr>
  <p:slideViewPr>
    <p:cSldViewPr snapToGrid="0">
      <p:cViewPr varScale="1">
        <p:scale>
          <a:sx n="69" d="100"/>
          <a:sy n="69" d="100"/>
        </p:scale>
        <p:origin x="-127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9DC4D5-DA2F-44FD-A2F5-FB1B9E56AAB2}" type="datetimeFigureOut">
              <a:rPr lang="en-US" smtClean="0"/>
              <a:t>15-Sep-13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F9A0B3-A17B-4132-84B8-3A2F68964B0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9A0B3-A17B-4132-84B8-3A2F68964B07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3B44F-357C-4539-AFA2-1E55FDF6007E}" type="datetimeFigureOut">
              <a:rPr lang="en-GB" smtClean="0"/>
              <a:pPr/>
              <a:t>15/09/2013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67F0-E9EF-420C-B980-54C1194971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960921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3B44F-357C-4539-AFA2-1E55FDF6007E}" type="datetimeFigureOut">
              <a:rPr lang="en-GB" smtClean="0"/>
              <a:pPr/>
              <a:t>15/09/2013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67F0-E9EF-420C-B980-54C1194971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462128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3B44F-357C-4539-AFA2-1E55FDF6007E}" type="datetimeFigureOut">
              <a:rPr lang="en-GB" smtClean="0"/>
              <a:pPr/>
              <a:t>15/09/2013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67F0-E9EF-420C-B980-54C1194971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60808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3B44F-357C-4539-AFA2-1E55FDF6007E}" type="datetimeFigureOut">
              <a:rPr lang="en-GB" smtClean="0"/>
              <a:pPr/>
              <a:t>15/09/2013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67F0-E9EF-420C-B980-54C1194971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828163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3B44F-357C-4539-AFA2-1E55FDF6007E}" type="datetimeFigureOut">
              <a:rPr lang="en-GB" smtClean="0"/>
              <a:pPr/>
              <a:t>15/09/2013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67F0-E9EF-420C-B980-54C1194971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863953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3B44F-357C-4539-AFA2-1E55FDF6007E}" type="datetimeFigureOut">
              <a:rPr lang="en-GB" smtClean="0"/>
              <a:pPr/>
              <a:t>15/09/2013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67F0-E9EF-420C-B980-54C1194971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615589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3B44F-357C-4539-AFA2-1E55FDF6007E}" type="datetimeFigureOut">
              <a:rPr lang="en-GB" smtClean="0"/>
              <a:pPr/>
              <a:t>15/09/2013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67F0-E9EF-420C-B980-54C1194971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67968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3B44F-357C-4539-AFA2-1E55FDF6007E}" type="datetimeFigureOut">
              <a:rPr lang="en-GB" smtClean="0"/>
              <a:pPr/>
              <a:t>15/09/2013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67F0-E9EF-420C-B980-54C1194971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7384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3B44F-357C-4539-AFA2-1E55FDF6007E}" type="datetimeFigureOut">
              <a:rPr lang="en-GB" smtClean="0"/>
              <a:pPr/>
              <a:t>15/09/2013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67F0-E9EF-420C-B980-54C1194971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751410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3B44F-357C-4539-AFA2-1E55FDF6007E}" type="datetimeFigureOut">
              <a:rPr lang="en-GB" smtClean="0"/>
              <a:pPr/>
              <a:t>15/09/2013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67F0-E9EF-420C-B980-54C1194971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29383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3B44F-357C-4539-AFA2-1E55FDF6007E}" type="datetimeFigureOut">
              <a:rPr lang="en-GB" smtClean="0"/>
              <a:pPr/>
              <a:t>15/09/2013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67F0-E9EF-420C-B980-54C1194971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821666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3B44F-357C-4539-AFA2-1E55FDF6007E}" type="datetimeFigureOut">
              <a:rPr lang="en-GB" smtClean="0"/>
              <a:pPr/>
              <a:t>15/09/2013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C67F0-E9EF-420C-B980-54C1194971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136373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0321329">
            <a:off x="83548" y="602202"/>
            <a:ext cx="3525264" cy="1123052"/>
          </a:xfrm>
        </p:spPr>
        <p:txBody>
          <a:bodyPr>
            <a:noAutofit/>
          </a:bodyPr>
          <a:lstStyle/>
          <a:p>
            <a:pPr algn="l"/>
            <a:r>
              <a:rPr lang="en-GB" sz="8000" b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Recap</a:t>
            </a:r>
            <a:endParaRPr lang="en-GB" sz="8000" b="1" dirty="0">
              <a:solidFill>
                <a:srgbClr val="FF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0971" y="1893237"/>
            <a:ext cx="6972300" cy="4464278"/>
          </a:xfrm>
          <a:solidFill>
            <a:schemeClr val="accent6">
              <a:lumMod val="20000"/>
              <a:lumOff val="80000"/>
              <a:alpha val="82000"/>
            </a:schemeClr>
          </a:solidFill>
        </p:spPr>
        <p:txBody>
          <a:bodyPr>
            <a:normAutofit lnSpcReduction="10000"/>
          </a:bodyPr>
          <a:lstStyle/>
          <a:p>
            <a:r>
              <a:rPr lang="en-GB" sz="4400" b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Hedonism</a:t>
            </a:r>
            <a:r>
              <a:rPr lang="en-GB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Key players and ideas?</a:t>
            </a:r>
          </a:p>
          <a:p>
            <a:endParaRPr lang="en-GB" sz="4400" b="1" dirty="0">
              <a:solidFill>
                <a:srgbClr val="FF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r>
              <a:rPr lang="en-GB" sz="4400" b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B’s Theory of Motivation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W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hat </a:t>
            </a: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is it?</a:t>
            </a:r>
          </a:p>
          <a:p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r>
              <a:rPr lang="en-GB" sz="4400" b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Moral Fact</a:t>
            </a: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What is it?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endParaRPr lang="en-GB" dirty="0" smtClean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6402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Initial </a:t>
            </a:r>
            <a:r>
              <a:rPr lang="en-US" sz="5400" b="1" dirty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Ideas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75558" y="2155371"/>
            <a:ext cx="8229600" cy="4376057"/>
          </a:xfrm>
          <a:prstGeom prst="rect">
            <a:avLst/>
          </a:prstGeom>
          <a:solidFill>
            <a:schemeClr val="accent6">
              <a:lumMod val="20000"/>
              <a:lumOff val="80000"/>
              <a:alpha val="82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marL="342891" indent="-34289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400" b="1" dirty="0">
                <a:solidFill>
                  <a:srgbClr val="FF3399"/>
                </a:solidFill>
                <a:latin typeface="Comic Sans MS" pitchFamily="66" charset="0"/>
              </a:rPr>
              <a:t>Derivation</a:t>
            </a:r>
            <a:r>
              <a:rPr lang="en-GB" sz="2400" b="1" dirty="0">
                <a:latin typeface="Comic Sans MS" pitchFamily="66" charset="0"/>
              </a:rPr>
              <a:t>: How is the value or norm (idea of goodness which will come from it) derived?</a:t>
            </a:r>
          </a:p>
          <a:p>
            <a:pPr marL="342891" indent="-34289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400" b="1" dirty="0">
                <a:solidFill>
                  <a:srgbClr val="FF3399"/>
                </a:solidFill>
                <a:latin typeface="Comic Sans MS" pitchFamily="66" charset="0"/>
              </a:rPr>
              <a:t>Application</a:t>
            </a:r>
            <a:r>
              <a:rPr lang="en-GB" sz="2400" b="1" dirty="0">
                <a:latin typeface="Comic Sans MS" pitchFamily="66" charset="0"/>
              </a:rPr>
              <a:t>: How easy is the theory to apply to real world situations?</a:t>
            </a:r>
          </a:p>
          <a:p>
            <a:pPr marL="342891" indent="-34289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400" b="1" dirty="0">
                <a:solidFill>
                  <a:srgbClr val="FF3399"/>
                </a:solidFill>
                <a:latin typeface="Comic Sans MS" pitchFamily="66" charset="0"/>
              </a:rPr>
              <a:t>Realism</a:t>
            </a:r>
            <a:r>
              <a:rPr lang="en-GB" sz="2400" b="1" dirty="0">
                <a:latin typeface="Comic Sans MS" pitchFamily="66" charset="0"/>
              </a:rPr>
              <a:t>: How realistic is the theory in its view of human nature?</a:t>
            </a:r>
          </a:p>
          <a:p>
            <a:pPr marL="342891" indent="-34289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400" b="1" dirty="0">
                <a:solidFill>
                  <a:srgbClr val="FF3399"/>
                </a:solidFill>
                <a:latin typeface="Comic Sans MS" pitchFamily="66" charset="0"/>
              </a:rPr>
              <a:t>Motivation</a:t>
            </a:r>
            <a:r>
              <a:rPr lang="en-GB" sz="2400" b="1" dirty="0">
                <a:latin typeface="Comic Sans MS" pitchFamily="66" charset="0"/>
              </a:rPr>
              <a:t>: How does this theory answer the question: why should I be moral?</a:t>
            </a:r>
          </a:p>
          <a:p>
            <a:pPr marL="342891" indent="-34289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3600" dirty="0"/>
          </a:p>
          <a:p>
            <a:pPr marL="342891" indent="-342891"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GB" sz="2800" b="1" i="1" dirty="0"/>
              <a:t>Acronym </a:t>
            </a:r>
            <a:r>
              <a:rPr lang="en-GB" sz="2800" b="1" dirty="0">
                <a:solidFill>
                  <a:srgbClr val="FF3399"/>
                </a:solidFill>
              </a:rPr>
              <a:t>D.A.R.M</a:t>
            </a:r>
            <a:r>
              <a:rPr lang="en-GB" sz="2800" b="1" dirty="0">
                <a:solidFill>
                  <a:srgbClr val="0000FF"/>
                </a:solidFill>
              </a:rPr>
              <a:t> </a:t>
            </a:r>
            <a:r>
              <a:rPr lang="en-GB" sz="2800" b="1" i="1" dirty="0"/>
              <a:t>learn and apply to any theory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990601"/>
            <a:ext cx="9144000" cy="792163"/>
          </a:xfrm>
          <a:prstGeom prst="rect">
            <a:avLst/>
          </a:prstGeom>
          <a:solidFill>
            <a:srgbClr val="FF3399"/>
          </a:solidFill>
        </p:spPr>
        <p:txBody>
          <a:bodyPr vert="horz" lIns="91440" tIns="45720" rIns="91440" bIns="45720" rtlCol="0" anchor="ctr">
            <a:normAutofit fontScale="82500" lnSpcReduction="10000"/>
          </a:bodyPr>
          <a:lstStyle/>
          <a:p>
            <a:pPr algn="ctr">
              <a:spcBef>
                <a:spcPct val="0"/>
              </a:spcBef>
              <a:defRPr/>
            </a:pPr>
            <a:r>
              <a:rPr lang="en-GB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Questions asked of any moral theory</a:t>
            </a:r>
          </a:p>
        </p:txBody>
      </p:sp>
      <p:sp>
        <p:nvSpPr>
          <p:cNvPr id="3" name="6-Point Star 2"/>
          <p:cNvSpPr/>
          <p:nvPr/>
        </p:nvSpPr>
        <p:spPr>
          <a:xfrm>
            <a:off x="718457" y="146957"/>
            <a:ext cx="7331529" cy="6384471"/>
          </a:xfrm>
          <a:prstGeom prst="star6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 smtClean="0">
                <a:latin typeface="Comic Sans MS" panose="030F0702030302020204" pitchFamily="66" charset="0"/>
              </a:rPr>
              <a:t>What were your initial thoughts?</a:t>
            </a:r>
            <a:endParaRPr lang="en-GB" sz="6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20968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928" y="0"/>
            <a:ext cx="8784771" cy="1806574"/>
          </a:xfrm>
        </p:spPr>
        <p:txBody>
          <a:bodyPr>
            <a:normAutofit/>
          </a:bodyPr>
          <a:lstStyle/>
          <a:p>
            <a:pPr algn="ctr"/>
            <a:r>
              <a:rPr lang="en-GB" sz="6000" b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B’s Principle of Utility</a:t>
            </a:r>
            <a:endParaRPr lang="en-GB" sz="6000" b="1" dirty="0">
              <a:solidFill>
                <a:srgbClr val="FF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841" y="2419121"/>
            <a:ext cx="8196943" cy="1271136"/>
          </a:xfrm>
          <a:solidFill>
            <a:schemeClr val="accent6">
              <a:lumMod val="20000"/>
              <a:lumOff val="80000"/>
              <a:alpha val="81000"/>
            </a:schemeClr>
          </a:solidFill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GB" sz="3600" dirty="0" smtClean="0">
                <a:latin typeface="Comic Sans MS" panose="030F0702030302020204" pitchFamily="66" charset="0"/>
              </a:rPr>
              <a:t>Go back to your ‘Bentham’ Articles-</a:t>
            </a:r>
          </a:p>
          <a:p>
            <a:pPr marL="0" indent="0" algn="ctr">
              <a:buNone/>
            </a:pPr>
            <a:r>
              <a:rPr lang="en-GB" sz="3600" dirty="0" smtClean="0">
                <a:latin typeface="Comic Sans MS" panose="030F0702030302020204" pitchFamily="66" charset="0"/>
              </a:rPr>
              <a:t>What does Bentham mean by </a:t>
            </a:r>
            <a:r>
              <a:rPr lang="en-GB" sz="4000" b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Utility</a:t>
            </a:r>
            <a:r>
              <a:rPr lang="en-GB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?</a:t>
            </a:r>
            <a:endParaRPr lang="en-GB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00302" y="4302804"/>
            <a:ext cx="4163784" cy="1938992"/>
          </a:xfrm>
          <a:prstGeom prst="rect">
            <a:avLst/>
          </a:prstGeom>
          <a:solidFill>
            <a:schemeClr val="accent6">
              <a:lumMod val="20000"/>
              <a:lumOff val="80000"/>
              <a:alpha val="81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Usefulness to Society</a:t>
            </a:r>
            <a:endParaRPr lang="en-GB" sz="6000" b="1" dirty="0">
              <a:solidFill>
                <a:srgbClr val="FF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" name="7-Point Star 4"/>
          <p:cNvSpPr/>
          <p:nvPr/>
        </p:nvSpPr>
        <p:spPr>
          <a:xfrm>
            <a:off x="391886" y="293915"/>
            <a:ext cx="8637813" cy="6433456"/>
          </a:xfrm>
          <a:prstGeom prst="star7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latin typeface="Comic Sans MS" panose="030F0702030302020204" pitchFamily="66" charset="0"/>
              </a:rPr>
              <a:t>One Plus point of Utilitarianism worth remembering is that it is EGALITARIAN and DEMOCRATIC. Everyone’s happiness is taken into account on an equal measure.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56303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6000" b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How can someone measure happiness?</a:t>
            </a:r>
            <a:endParaRPr lang="en-GB" sz="6000" b="1" dirty="0">
              <a:solidFill>
                <a:srgbClr val="FF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11425"/>
            <a:ext cx="7886700" cy="2125889"/>
          </a:xfrm>
          <a:solidFill>
            <a:schemeClr val="accent6">
              <a:lumMod val="20000"/>
              <a:lumOff val="80000"/>
              <a:alpha val="83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800" dirty="0" smtClean="0"/>
              <a:t>In pairs discuss and try to come up with 3 different ways?</a:t>
            </a:r>
            <a:endParaRPr lang="en-GB" sz="4800" dirty="0"/>
          </a:p>
        </p:txBody>
      </p:sp>
    </p:spTree>
    <p:extLst>
      <p:ext uri="{BB962C8B-B14F-4D97-AF65-F5344CB8AC3E}">
        <p14:creationId xmlns="" xmlns:p14="http://schemas.microsoft.com/office/powerpoint/2010/main" val="85831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736" y="577398"/>
            <a:ext cx="8605157" cy="1659617"/>
          </a:xfrm>
        </p:spPr>
        <p:txBody>
          <a:bodyPr>
            <a:noAutofit/>
          </a:bodyPr>
          <a:lstStyle/>
          <a:p>
            <a:pPr algn="ctr"/>
            <a:r>
              <a:rPr lang="en-GB" sz="6600" b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Bentham’s technique for measuring happiness:</a:t>
            </a:r>
            <a:endParaRPr lang="en-GB" sz="6600" b="1" dirty="0">
              <a:solidFill>
                <a:srgbClr val="FF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6042" y="3262540"/>
            <a:ext cx="3641272" cy="277903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6600" b="1" dirty="0" smtClean="0">
                <a:latin typeface="Comic Sans MS" panose="030F0702030302020204" pitchFamily="66" charset="0"/>
              </a:rPr>
              <a:t>The Hedonic Calculus</a:t>
            </a:r>
            <a:endParaRPr lang="en-GB" sz="6600" b="1" dirty="0">
              <a:latin typeface="Comic Sans MS" panose="030F0702030302020204" pitchFamily="66" charset="0"/>
            </a:endParaRPr>
          </a:p>
        </p:txBody>
      </p:sp>
      <p:pic>
        <p:nvPicPr>
          <p:cNvPr id="1028" name="Picture 4" descr="http://www.innovationsinnewspapers.com/wp/wp-content/uploads/2008/01/calculator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5137" y="3066597"/>
            <a:ext cx="2510013" cy="3541260"/>
          </a:xfrm>
          <a:prstGeom prst="rect">
            <a:avLst/>
          </a:prstGeom>
          <a:noFill/>
          <a:effectLst>
            <a:glow rad="88900">
              <a:srgbClr val="00B050"/>
            </a:glow>
            <a:softEdge rad="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80096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G:\Tollbar\Philosophy\Y12\Utilitarianism\in duck's circus...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3400" y="1107451"/>
            <a:ext cx="5400600" cy="4041739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635" y="212272"/>
            <a:ext cx="7886700" cy="1012371"/>
          </a:xfrm>
        </p:spPr>
        <p:txBody>
          <a:bodyPr>
            <a:normAutofit/>
          </a:bodyPr>
          <a:lstStyle/>
          <a:p>
            <a:pPr algn="ctr"/>
            <a:r>
              <a:rPr lang="en-GB" sz="6000" b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You have a choice!</a:t>
            </a:r>
            <a:endParaRPr lang="en-GB" sz="6000" b="1" dirty="0">
              <a:solidFill>
                <a:srgbClr val="FF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553391831"/>
              </p:ext>
            </p:extLst>
          </p:nvPr>
        </p:nvGraphicFramePr>
        <p:xfrm>
          <a:off x="285750" y="1107077"/>
          <a:ext cx="3943350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335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3600" dirty="0" smtClean="0"/>
                        <a:t>Memory Method 1</a:t>
                      </a:r>
                      <a:endParaRPr lang="en-GB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rgbClr val="FF3399"/>
                          </a:solidFill>
                        </a:rPr>
                        <a:t>Intensity</a:t>
                      </a:r>
                      <a:r>
                        <a:rPr lang="en-GB" b="1" baseline="0" dirty="0" smtClean="0">
                          <a:solidFill>
                            <a:schemeClr val="dk1"/>
                          </a:solidFill>
                        </a:rPr>
                        <a:t> -</a:t>
                      </a:r>
                      <a:r>
                        <a:rPr lang="en-GB" dirty="0" smtClean="0"/>
                        <a:t>How intense is the pleasure or pain?</a:t>
                      </a:r>
                      <a:endParaRPr lang="en-GB" b="1" dirty="0">
                        <a:solidFill>
                          <a:srgbClr val="FF3399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rgbClr val="FF3399"/>
                          </a:solidFill>
                        </a:rPr>
                        <a:t>Duration -</a:t>
                      </a:r>
                      <a:r>
                        <a:rPr lang="en-GB" dirty="0" smtClean="0"/>
                        <a:t>How long does the pleasure or pain last?</a:t>
                      </a:r>
                      <a:endParaRPr lang="en-GB" b="1" dirty="0">
                        <a:solidFill>
                          <a:srgbClr val="FF3399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rgbClr val="FF3399"/>
                          </a:solidFill>
                        </a:rPr>
                        <a:t>Certainty -</a:t>
                      </a:r>
                      <a:r>
                        <a:rPr lang="en-GB" dirty="0" smtClean="0"/>
                        <a:t>What is the probability that the pleasure or pain will occur?</a:t>
                      </a:r>
                      <a:endParaRPr lang="en-GB" b="1" dirty="0">
                        <a:solidFill>
                          <a:srgbClr val="FF3399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rgbClr val="FF3399"/>
                          </a:solidFill>
                        </a:rPr>
                        <a:t>Propinquity </a:t>
                      </a:r>
                      <a:r>
                        <a:rPr lang="en-GB" b="1" dirty="0" smtClean="0"/>
                        <a:t>(remoteness)- </a:t>
                      </a:r>
                      <a:r>
                        <a:rPr lang="en-GB" dirty="0" smtClean="0"/>
                        <a:t>How far off in the future is the pleasure or pain?</a:t>
                      </a:r>
                      <a:endParaRPr lang="en-GB" b="1" dirty="0">
                        <a:solidFill>
                          <a:srgbClr val="FF3399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rgbClr val="FF3399"/>
                          </a:solidFill>
                        </a:rPr>
                        <a:t>Fecundity </a:t>
                      </a:r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(richness)</a:t>
                      </a:r>
                      <a:r>
                        <a:rPr lang="en-GB" b="1" baseline="0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r>
                        <a:rPr lang="en-GB" dirty="0" smtClean="0"/>
                        <a:t>What is the probability that the pleasure will lead to other pleasures?</a:t>
                      </a:r>
                      <a:endParaRPr lang="en-GB" b="1" dirty="0">
                        <a:solidFill>
                          <a:srgbClr val="FF3399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rgbClr val="FF3399"/>
                          </a:solidFill>
                        </a:rPr>
                        <a:t>Purity -</a:t>
                      </a:r>
                      <a:r>
                        <a:rPr lang="en-GB" dirty="0" smtClean="0"/>
                        <a:t>What is the probability that the pain will lead to other pains?</a:t>
                      </a:r>
                      <a:endParaRPr lang="en-GB" b="1" dirty="0">
                        <a:solidFill>
                          <a:srgbClr val="FF3399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solidFill>
                            <a:srgbClr val="FF3399"/>
                          </a:solidFill>
                        </a:rPr>
                        <a:t>Extent -</a:t>
                      </a:r>
                      <a:r>
                        <a:rPr lang="en-GB" dirty="0" smtClean="0"/>
                        <a:t>How many persons are affected by the pleasure/pain?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212771" y="4734342"/>
            <a:ext cx="4931229" cy="212365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In Duck’s Circus Pigs Fly Past Elephants</a:t>
            </a:r>
            <a:endParaRPr lang="en-GB" sz="4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7744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46594476"/>
              </p:ext>
            </p:extLst>
          </p:nvPr>
        </p:nvGraphicFramePr>
        <p:xfrm>
          <a:off x="277586" y="702128"/>
          <a:ext cx="4343400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</a:tblGrid>
              <a:tr h="473529">
                <a:tc>
                  <a:txBody>
                    <a:bodyPr/>
                    <a:lstStyle/>
                    <a:p>
                      <a:r>
                        <a:rPr lang="en-GB" sz="3600" dirty="0" smtClean="0">
                          <a:latin typeface="Comic Sans MS" panose="030F0702030302020204" pitchFamily="66" charset="0"/>
                        </a:rPr>
                        <a:t>Memory Method</a:t>
                      </a:r>
                      <a:r>
                        <a:rPr lang="en-GB" sz="3600" baseline="0" dirty="0" smtClean="0">
                          <a:latin typeface="Comic Sans MS" panose="030F0702030302020204" pitchFamily="66" charset="0"/>
                        </a:rPr>
                        <a:t> 2</a:t>
                      </a:r>
                      <a:endParaRPr lang="en-GB" sz="3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>
                          <a:solidFill>
                            <a:srgbClr val="FF3399"/>
                          </a:solidFill>
                        </a:rPr>
                        <a:t>Purity-</a:t>
                      </a:r>
                      <a:r>
                        <a:rPr lang="en-GB" sz="1800" dirty="0" smtClean="0"/>
                        <a:t>What is the probability that the pain will lead to other pains?</a:t>
                      </a:r>
                      <a:endParaRPr lang="en-GB" sz="1800" b="1" dirty="0" smtClean="0">
                        <a:solidFill>
                          <a:srgbClr val="FF3399"/>
                        </a:solidFill>
                      </a:endParaRPr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>
                          <a:solidFill>
                            <a:srgbClr val="FF3399"/>
                          </a:solidFill>
                        </a:rPr>
                        <a:t>Richness </a:t>
                      </a:r>
                      <a:r>
                        <a:rPr lang="en-GB" sz="1800" b="1" dirty="0" smtClean="0">
                          <a:solidFill>
                            <a:schemeClr val="tx1"/>
                          </a:solidFill>
                        </a:rPr>
                        <a:t>(fecundity)-</a:t>
                      </a:r>
                      <a:r>
                        <a:rPr lang="en-GB" sz="1800" dirty="0" smtClean="0"/>
                        <a:t>What is the probability that the pleasure will lead to other pleasures?</a:t>
                      </a:r>
                      <a:endParaRPr lang="en-GB" sz="1800" b="1" dirty="0" smtClean="0">
                        <a:solidFill>
                          <a:srgbClr val="FF3399"/>
                        </a:solidFill>
                      </a:endParaRPr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>
                          <a:solidFill>
                            <a:srgbClr val="FF3399"/>
                          </a:solidFill>
                        </a:rPr>
                        <a:t>Remoteness </a:t>
                      </a:r>
                      <a:r>
                        <a:rPr lang="en-GB" sz="1800" b="1" dirty="0" smtClean="0"/>
                        <a:t>(propinquity)-</a:t>
                      </a:r>
                      <a:r>
                        <a:rPr lang="en-GB" sz="1800" dirty="0" smtClean="0"/>
                        <a:t>How far off in the future is the pleasure or pain?</a:t>
                      </a:r>
                      <a:endParaRPr lang="en-GB" sz="1800" b="1" dirty="0" smtClean="0">
                        <a:solidFill>
                          <a:srgbClr val="FF3399"/>
                        </a:solidFill>
                      </a:endParaRPr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>
                          <a:solidFill>
                            <a:srgbClr val="FF3399"/>
                          </a:solidFill>
                        </a:rPr>
                        <a:t>Intensity</a:t>
                      </a:r>
                      <a:r>
                        <a:rPr lang="en-GB" sz="1800" b="1" baseline="0" dirty="0" smtClean="0">
                          <a:solidFill>
                            <a:schemeClr val="dk1"/>
                          </a:solidFill>
                        </a:rPr>
                        <a:t>-</a:t>
                      </a:r>
                      <a:r>
                        <a:rPr lang="en-GB" sz="1800" dirty="0" smtClean="0"/>
                        <a:t>How intense is the pleasure or pain?</a:t>
                      </a:r>
                      <a:endParaRPr lang="en-GB" sz="1800" b="1" dirty="0" smtClean="0">
                        <a:solidFill>
                          <a:srgbClr val="FF3399"/>
                        </a:solidFill>
                      </a:endParaRPr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>
                          <a:solidFill>
                            <a:srgbClr val="FF3399"/>
                          </a:solidFill>
                        </a:rPr>
                        <a:t>Certainty -</a:t>
                      </a:r>
                      <a:r>
                        <a:rPr lang="en-GB" sz="1800" dirty="0" smtClean="0"/>
                        <a:t>What is the probability that the pleasure or pain will occur?</a:t>
                      </a:r>
                      <a:endParaRPr lang="en-GB" sz="1800" b="1" dirty="0" smtClean="0">
                        <a:solidFill>
                          <a:srgbClr val="FF3399"/>
                        </a:solidFill>
                      </a:endParaRPr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>
                          <a:solidFill>
                            <a:srgbClr val="FF3399"/>
                          </a:solidFill>
                        </a:rPr>
                        <a:t>Extent -</a:t>
                      </a:r>
                      <a:r>
                        <a:rPr lang="en-GB" sz="1800" dirty="0" smtClean="0"/>
                        <a:t>How many persons are affected by the pleasure/pain?</a:t>
                      </a:r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>
                          <a:solidFill>
                            <a:srgbClr val="FF3399"/>
                          </a:solidFill>
                        </a:rPr>
                        <a:t>Duration -</a:t>
                      </a:r>
                      <a:r>
                        <a:rPr lang="en-GB" sz="1800" dirty="0" smtClean="0"/>
                        <a:t>How long does the pleasure or pain last?</a:t>
                      </a:r>
                      <a:endParaRPr lang="en-GB" sz="1800" b="1" dirty="0" smtClean="0">
                        <a:solidFill>
                          <a:srgbClr val="FF3399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Pentagon 4"/>
          <p:cNvSpPr/>
          <p:nvPr/>
        </p:nvSpPr>
        <p:spPr>
          <a:xfrm flipH="1">
            <a:off x="4572000" y="1289958"/>
            <a:ext cx="4318905" cy="1877785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9248" y="1412421"/>
            <a:ext cx="3461657" cy="1632857"/>
          </a:xfrm>
          <a:solidFill>
            <a:schemeClr val="bg1"/>
          </a:solidFill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GB" sz="6000" dirty="0" smtClean="0">
                <a:latin typeface="Comic Sans MS" panose="030F0702030302020204" pitchFamily="66" charset="0"/>
              </a:rPr>
              <a:t>Bentham</a:t>
            </a:r>
            <a:r>
              <a:rPr lang="en-GB" dirty="0" smtClean="0"/>
              <a:t> </a:t>
            </a:r>
          </a:p>
          <a:p>
            <a:pPr marL="0" indent="0" algn="ctr">
              <a:buNone/>
            </a:pPr>
            <a:r>
              <a:rPr lang="en-GB" sz="6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P.</a:t>
            </a:r>
            <a:r>
              <a:rPr lang="en-GB" sz="6400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R.</a:t>
            </a:r>
            <a:r>
              <a:rPr lang="en-GB" sz="6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n-GB" sz="6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.I.</a:t>
            </a:r>
            <a:r>
              <a:rPr lang="en-GB" sz="6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</a:t>
            </a:r>
            <a:r>
              <a:rPr lang="en-GB" sz="6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E.</a:t>
            </a:r>
            <a:r>
              <a:rPr lang="en-GB" sz="6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endParaRPr lang="en-GB" sz="64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Oval 5"/>
          <p:cNvSpPr/>
          <p:nvPr/>
        </p:nvSpPr>
        <p:spPr>
          <a:xfrm>
            <a:off x="4845503" y="2110466"/>
            <a:ext cx="310242" cy="2367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7-Point Star 6"/>
          <p:cNvSpPr/>
          <p:nvPr/>
        </p:nvSpPr>
        <p:spPr>
          <a:xfrm>
            <a:off x="4845503" y="3290206"/>
            <a:ext cx="4237266" cy="3567794"/>
          </a:xfrm>
          <a:prstGeom prst="star7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/>
              <a:t>Choose your memory technique, learn it and stick to it!</a:t>
            </a:r>
            <a:endParaRPr lang="en-GB" sz="2800" b="1" dirty="0"/>
          </a:p>
        </p:txBody>
      </p:sp>
    </p:spTree>
    <p:extLst>
      <p:ext uri="{BB962C8B-B14F-4D97-AF65-F5344CB8AC3E}">
        <p14:creationId xmlns="" xmlns:p14="http://schemas.microsoft.com/office/powerpoint/2010/main" val="356131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90" y="261257"/>
            <a:ext cx="8307976" cy="4010297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In groups you will be given a scenario, write down how the calculus can be applied to it and what it would say…</a:t>
            </a:r>
            <a:endParaRPr lang="en-US" sz="5400" b="1" dirty="0">
              <a:solidFill>
                <a:srgbClr val="FF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4" name="Picture 4" descr="http://www.innovationsinnewspapers.com/wp/wp-content/uploads/2008/01/calculator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02657">
            <a:off x="6512261" y="3988307"/>
            <a:ext cx="1832024" cy="2584717"/>
          </a:xfrm>
          <a:prstGeom prst="rect">
            <a:avLst/>
          </a:prstGeom>
          <a:noFill/>
          <a:effectLst>
            <a:glow rad="88900">
              <a:srgbClr val="00B050"/>
            </a:glow>
            <a:softEdge rad="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ular Callout 4"/>
          <p:cNvSpPr/>
          <p:nvPr/>
        </p:nvSpPr>
        <p:spPr>
          <a:xfrm>
            <a:off x="1567543" y="4611189"/>
            <a:ext cx="3474720" cy="1541417"/>
          </a:xfrm>
          <a:prstGeom prst="wedgeRoundRectCallout">
            <a:avLst>
              <a:gd name="adj1" fmla="val 83303"/>
              <a:gd name="adj2" fmla="val 636"/>
              <a:gd name="adj3" fmla="val 1666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Hedonic Calculus says……..What??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Lets Play Articulate</a:t>
            </a:r>
            <a:endParaRPr lang="en-US" sz="6000" b="1" dirty="0">
              <a:solidFill>
                <a:srgbClr val="FF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565564"/>
            <a:ext cx="7975023" cy="484909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6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Rules:</a:t>
            </a:r>
          </a:p>
          <a:p>
            <a:endParaRPr lang="en-US" sz="3600" b="1" dirty="0" smtClean="0"/>
          </a:p>
          <a:p>
            <a:r>
              <a:rPr lang="en-US" sz="3600" b="1" dirty="0" smtClean="0"/>
              <a:t>One student stands with back to the board</a:t>
            </a:r>
          </a:p>
          <a:p>
            <a:r>
              <a:rPr lang="en-US" sz="3600" b="1" dirty="0" smtClean="0"/>
              <a:t>The class have to describe the word to the students (not saying it </a:t>
            </a:r>
            <a:r>
              <a:rPr lang="en-US" sz="3600" b="1" dirty="0" err="1" smtClean="0"/>
              <a:t>obvs</a:t>
            </a:r>
            <a:r>
              <a:rPr lang="en-US" sz="3600" b="1" dirty="0" smtClean="0"/>
              <a:t>…!)</a:t>
            </a:r>
          </a:p>
          <a:p>
            <a:r>
              <a:rPr lang="en-US" sz="3600" b="1" dirty="0" smtClean="0"/>
              <a:t>Students tries to guess it </a:t>
            </a:r>
            <a:r>
              <a:rPr lang="en-US" sz="3600" b="1" dirty="0" err="1" smtClean="0"/>
              <a:t>asap</a:t>
            </a:r>
            <a:r>
              <a:rPr lang="en-US" sz="3600" b="1" dirty="0" smtClean="0"/>
              <a:t>! 3 tries only…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529</TotalTime>
  <Words>473</Words>
  <Application>Microsoft Office PowerPoint</Application>
  <PresentationFormat>On-screen Show (4:3)</PresentationFormat>
  <Paragraphs>57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Recap</vt:lpstr>
      <vt:lpstr>Initial Ideas</vt:lpstr>
      <vt:lpstr>B’s Principle of Utility</vt:lpstr>
      <vt:lpstr>How can someone measure happiness?</vt:lpstr>
      <vt:lpstr>Bentham’s technique for measuring happiness:</vt:lpstr>
      <vt:lpstr>You have a choice!</vt:lpstr>
      <vt:lpstr>Slide 7</vt:lpstr>
      <vt:lpstr>In groups you will be given a scenario, write down how the calculus can be applied to it and what it would say…</vt:lpstr>
      <vt:lpstr>Lets Play Articulate</vt:lpstr>
    </vt:vector>
  </TitlesOfParts>
  <Company>RM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Recap</dc:title>
  <dc:creator>Miss R Neale</dc:creator>
  <cp:lastModifiedBy>Becki</cp:lastModifiedBy>
  <cp:revision>26</cp:revision>
  <dcterms:created xsi:type="dcterms:W3CDTF">2013-09-13T12:36:58Z</dcterms:created>
  <dcterms:modified xsi:type="dcterms:W3CDTF">2013-09-15T22:03:25Z</dcterms:modified>
</cp:coreProperties>
</file>