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3DC4B-AD41-4D01-939F-DA7A88329412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7649C-93AD-4352-B583-C1394EBDB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criticisms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7649C-93AD-4352-B583-C1394EBDB3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7B95-5F80-4C3A-B494-3C31A74400F4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94E-90FD-4308-8F34-2BF41D6D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7B95-5F80-4C3A-B494-3C31A74400F4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94E-90FD-4308-8F34-2BF41D6D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7B95-5F80-4C3A-B494-3C31A74400F4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94E-90FD-4308-8F34-2BF41D6D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7B95-5F80-4C3A-B494-3C31A74400F4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94E-90FD-4308-8F34-2BF41D6D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7B95-5F80-4C3A-B494-3C31A74400F4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94E-90FD-4308-8F34-2BF41D6D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7B95-5F80-4C3A-B494-3C31A74400F4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94E-90FD-4308-8F34-2BF41D6D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7B95-5F80-4C3A-B494-3C31A74400F4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94E-90FD-4308-8F34-2BF41D6D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7B95-5F80-4C3A-B494-3C31A74400F4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94E-90FD-4308-8F34-2BF41D6D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7B95-5F80-4C3A-B494-3C31A74400F4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94E-90FD-4308-8F34-2BF41D6D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7B95-5F80-4C3A-B494-3C31A74400F4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94E-90FD-4308-8F34-2BF41D6D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7B95-5F80-4C3A-B494-3C31A74400F4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94E-90FD-4308-8F34-2BF41D6D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F7B95-5F80-4C3A-B494-3C31A74400F4}" type="datetimeFigureOut">
              <a:rPr lang="en-US" smtClean="0"/>
              <a:pPr/>
              <a:t>22-Sep-13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7F94E-90FD-4308-8F34-2BF41D6DA8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solidFill>
            <a:srgbClr val="FF0066"/>
          </a:solidFill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latin typeface="Comic Sans MS" pitchFamily="66" charset="0"/>
              </a:rPr>
              <a:t>Exercise: You have 30 happiness points to distribute across nine things.  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sz="2800" dirty="0"/>
              <a:t>Draw four columns marked </a:t>
            </a:r>
            <a:endParaRPr lang="en-GB" sz="2800" dirty="0" smtClean="0"/>
          </a:p>
          <a:p>
            <a:endParaRPr lang="en-GB" sz="2800" dirty="0"/>
          </a:p>
          <a:p>
            <a:pPr>
              <a:buNone/>
            </a:pPr>
            <a:endParaRPr lang="en-GB" sz="2800" dirty="0">
              <a:solidFill>
                <a:srgbClr val="FF0066"/>
              </a:solidFill>
            </a:endParaRPr>
          </a:p>
          <a:p>
            <a:r>
              <a:rPr lang="en-GB" sz="2800" dirty="0"/>
              <a:t>Put these nine in the first column: </a:t>
            </a:r>
            <a:r>
              <a:rPr lang="en-GB" sz="2800" i="1" dirty="0">
                <a:solidFill>
                  <a:srgbClr val="FF0066"/>
                </a:solidFill>
              </a:rPr>
              <a:t>clothes, family, sport, religion, romance, study, money, freedom</a:t>
            </a:r>
            <a:r>
              <a:rPr lang="en-GB" sz="2800" i="1" dirty="0"/>
              <a:t>.  </a:t>
            </a:r>
            <a:r>
              <a:rPr lang="en-GB" sz="2800" dirty="0"/>
              <a:t>Allocate your points </a:t>
            </a:r>
            <a:r>
              <a:rPr lang="en-GB" sz="2800" dirty="0" smtClean="0"/>
              <a:t>under ‘my score’ in </a:t>
            </a:r>
            <a:r>
              <a:rPr lang="en-GB" sz="2800" dirty="0" err="1" smtClean="0"/>
              <a:t>col</a:t>
            </a:r>
            <a:r>
              <a:rPr lang="en-GB" sz="2800" dirty="0" smtClean="0"/>
              <a:t> 2</a:t>
            </a:r>
            <a:endParaRPr lang="en-GB" sz="2800" i="1" dirty="0"/>
          </a:p>
          <a:p>
            <a:r>
              <a:rPr lang="en-GB" sz="2800" dirty="0"/>
              <a:t>Work out class</a:t>
            </a:r>
            <a:r>
              <a:rPr lang="en-GB" sz="2800" dirty="0">
                <a:solidFill>
                  <a:schemeClr val="hlink"/>
                </a:solidFill>
              </a:rPr>
              <a:t> average</a:t>
            </a:r>
            <a:r>
              <a:rPr lang="en-GB" sz="2800" dirty="0"/>
              <a:t> for col. 3</a:t>
            </a:r>
            <a:r>
              <a:rPr lang="en-GB" sz="2800" dirty="0" smtClean="0"/>
              <a:t>.</a:t>
            </a:r>
            <a:endParaRPr lang="en-GB" sz="2800" dirty="0"/>
          </a:p>
          <a:p>
            <a:r>
              <a:rPr lang="en-GB" sz="2800" dirty="0"/>
              <a:t>If that average is </a:t>
            </a:r>
            <a:r>
              <a:rPr lang="en-GB" sz="2800" i="1" dirty="0"/>
              <a:t>imposed </a:t>
            </a:r>
            <a:r>
              <a:rPr lang="en-GB" sz="2800" dirty="0"/>
              <a:t>on you, will you be happy or sad (compare </a:t>
            </a:r>
            <a:r>
              <a:rPr lang="en-GB" sz="2800" dirty="0" err="1"/>
              <a:t>col</a:t>
            </a:r>
            <a:r>
              <a:rPr lang="en-GB" sz="2800" dirty="0"/>
              <a:t> 2 and 3</a:t>
            </a:r>
            <a:r>
              <a:rPr lang="en-GB" sz="2800" dirty="0" smtClean="0"/>
              <a:t>)? </a:t>
            </a:r>
            <a:r>
              <a:rPr lang="en-GB" sz="2800" dirty="0" err="1"/>
              <a:t>i</a:t>
            </a:r>
            <a:r>
              <a:rPr lang="en-GB" sz="2800" dirty="0" err="1" smtClean="0"/>
              <a:t>e</a:t>
            </a:r>
            <a:r>
              <a:rPr lang="en-GB" sz="2800" dirty="0" smtClean="0"/>
              <a:t>, does the class reflect your view?</a:t>
            </a:r>
            <a:endParaRPr lang="en-GB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52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10 mins challenge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895600"/>
          <a:ext cx="7696199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818139"/>
                <a:gridCol w="2047612"/>
                <a:gridCol w="1906398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Activity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My score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Average score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Happy/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sad?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1828800"/>
          </a:xfrm>
        </p:spPr>
        <p:txBody>
          <a:bodyPr>
            <a:noAutofit/>
          </a:bodyPr>
          <a:lstStyle/>
          <a:p>
            <a:r>
              <a:rPr lang="en-GB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Problem with </a:t>
            </a:r>
            <a:r>
              <a:rPr lang="en-GB" sz="4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utilitarianism?</a:t>
            </a:r>
            <a:endParaRPr lang="en-GB" sz="4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00212"/>
            <a:ext cx="8305799" cy="4243388"/>
          </a:xfrm>
          <a:solidFill>
            <a:schemeClr val="bg1">
              <a:alpha val="63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What does this exercise suggest </a:t>
            </a:r>
            <a:r>
              <a:rPr lang="en-GB" sz="4000" b="1" i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might </a:t>
            </a:r>
            <a:r>
              <a:rPr lang="en-GB" sz="40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be a problem with utilitarianism? </a:t>
            </a:r>
            <a:endParaRPr lang="en-GB" sz="4000" b="1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 algn="ctr"/>
            <a:endParaRPr lang="en-GB" sz="4000" b="1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GB" sz="4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(</a:t>
            </a:r>
            <a:r>
              <a:rPr lang="en-GB" sz="4000" b="1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Think of Government policy on health, education</a:t>
            </a:r>
            <a:r>
              <a:rPr lang="en-GB" sz="40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)</a:t>
            </a:r>
            <a:endParaRPr lang="en-GB" sz="4000" b="1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Team Treasure Hunt</a:t>
            </a:r>
            <a:endParaRPr lang="en-US" sz="5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4876800" cy="5257800"/>
          </a:xfrm>
          <a:solidFill>
            <a:schemeClr val="bg1">
              <a:alpha val="62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The race is on-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Collect all the strengths and weaknesses of Bentham’s Act Utilitarianism onto your sheet and explain them in your own words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0066"/>
                </a:solidFill>
                <a:latin typeface="Comic Sans MS" pitchFamily="66" charset="0"/>
              </a:rPr>
              <a:t>First team to finish get some sweets!</a:t>
            </a:r>
            <a:endParaRPr lang="en-US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2050" name="Picture 2" descr="https://encrypted-tbn0.gstatic.com/images?q=tbn:ANd9GcQzDYammx_0bzv3Qm_F-VB8Y9BjaINqr8p3UcLrFEcM-LFxLc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07182">
            <a:off x="5218671" y="1743483"/>
            <a:ext cx="3333750" cy="3752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7912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 what next:</a:t>
            </a:r>
            <a:endParaRPr lang="en-US" sz="6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 descr="https://encrypted-tbn3.gstatic.com/images?q=tbn:ANd9GcSe1lao75JF4uso__tsVNyaFccNJ0ppUPi8eVNbzaHKuuWcelUj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76400"/>
            <a:ext cx="3405188" cy="417680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1219200"/>
            <a:ext cx="4724400" cy="5293757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Bentham’s </a:t>
            </a:r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Godson</a:t>
            </a:r>
          </a:p>
          <a:p>
            <a:pPr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Mill believed </a:t>
            </a:r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that quality was more important than quantity when it came to pleasure.  </a:t>
            </a:r>
          </a:p>
          <a:p>
            <a:pPr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For example, </a:t>
            </a:r>
            <a:r>
              <a:rPr lang="en-GB" sz="2600" u="sng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the pleasures of the mind are far superior </a:t>
            </a:r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to the gratification of the body’s desires.  </a:t>
            </a:r>
            <a:endParaRPr lang="en-GB" sz="2600" dirty="0" smtClean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This </a:t>
            </a:r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deals with the problem of </a:t>
            </a:r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pleasure that is of a </a:t>
            </a:r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significantly lower </a:t>
            </a:r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kind being prioritised (sex, drink, food) </a:t>
            </a:r>
            <a:endParaRPr lang="en-US" sz="26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0200" y="304800"/>
            <a:ext cx="3733800" cy="1077218"/>
          </a:xfrm>
          <a:prstGeom prst="rect">
            <a:avLst/>
          </a:prstGeom>
          <a:solidFill>
            <a:schemeClr val="bg1">
              <a:alpha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John Stuart Mill</a:t>
            </a:r>
          </a:p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1806-1873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7-Point Star 6"/>
          <p:cNvSpPr/>
          <p:nvPr/>
        </p:nvSpPr>
        <p:spPr>
          <a:xfrm>
            <a:off x="990600" y="228600"/>
            <a:ext cx="7543800" cy="6248400"/>
          </a:xfrm>
          <a:prstGeom prst="star7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Brought in Rules for Utilitarianism so Mill’s version became known as </a:t>
            </a:r>
            <a:r>
              <a:rPr lang="en-US" sz="4400" b="1" dirty="0" smtClean="0"/>
              <a:t>‘Rule Utilitarianism’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14271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Act </a:t>
            </a:r>
            <a:r>
              <a:rPr lang="en-GB" sz="4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Vs </a:t>
            </a:r>
            <a:r>
              <a:rPr lang="en-GB" sz="4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Rule Utilitarianism</a:t>
            </a:r>
            <a:endParaRPr lang="en-GB" sz="4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2771" name="Content Placeholder 12"/>
          <p:cNvSpPr>
            <a:spLocks noGrp="1"/>
          </p:cNvSpPr>
          <p:nvPr>
            <p:ph sz="half" idx="1"/>
          </p:nvPr>
        </p:nvSpPr>
        <p:spPr>
          <a:xfrm>
            <a:off x="285750" y="1770062"/>
            <a:ext cx="4217988" cy="4554538"/>
          </a:xfrm>
          <a:solidFill>
            <a:schemeClr val="bg1">
              <a:alpha val="63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3200" b="1" dirty="0" smtClean="0">
                <a:solidFill>
                  <a:srgbClr val="FF0066"/>
                </a:solidFill>
                <a:latin typeface="Comic Sans MS" pitchFamily="66" charset="0"/>
              </a:rPr>
              <a:t>Act </a:t>
            </a:r>
            <a:r>
              <a:rPr lang="en-GB" sz="3200" b="1" dirty="0" smtClean="0">
                <a:solidFill>
                  <a:srgbClr val="FF0066"/>
                </a:solidFill>
                <a:latin typeface="Comic Sans MS" pitchFamily="66" charset="0"/>
              </a:rPr>
              <a:t>utilitarianism</a:t>
            </a:r>
            <a:endParaRPr lang="en-GB" sz="3200" b="1" dirty="0" smtClean="0">
              <a:latin typeface="Comic Sans MS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3000" b="1" dirty="0" smtClean="0">
                <a:latin typeface="Comic Sans MS" pitchFamily="66" charset="0"/>
              </a:rPr>
              <a:t>Looks at the consequences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3000" b="1" dirty="0" smtClean="0">
                <a:latin typeface="Comic Sans MS" pitchFamily="66" charset="0"/>
              </a:rPr>
              <a:t>of each individual </a:t>
            </a:r>
            <a:r>
              <a:rPr lang="en-GB" sz="3000" b="1" dirty="0" smtClean="0">
                <a:latin typeface="Comic Sans MS" pitchFamily="66" charset="0"/>
              </a:rPr>
              <a:t>act </a:t>
            </a:r>
            <a:r>
              <a:rPr lang="en-GB" sz="3000" b="1" dirty="0" smtClean="0">
                <a:latin typeface="Comic Sans MS" pitchFamily="66" charset="0"/>
              </a:rPr>
              <a:t>and </a:t>
            </a:r>
            <a:r>
              <a:rPr lang="en-GB" sz="3000" b="1" dirty="0" smtClean="0">
                <a:latin typeface="Comic Sans MS" pitchFamily="66" charset="0"/>
              </a:rPr>
              <a:t>calculates  </a:t>
            </a:r>
            <a:r>
              <a:rPr lang="en-GB" sz="3000" b="1" dirty="0" smtClean="0">
                <a:latin typeface="Comic Sans MS" pitchFamily="66" charset="0"/>
              </a:rPr>
              <a:t>utility each time the </a:t>
            </a:r>
            <a:r>
              <a:rPr lang="en-GB" sz="3000" b="1" dirty="0" smtClean="0">
                <a:latin typeface="Comic Sans MS" pitchFamily="66" charset="0"/>
              </a:rPr>
              <a:t>act is performed</a:t>
            </a:r>
            <a:endParaRPr lang="en-GB" sz="3000" b="1" dirty="0" smtClean="0">
              <a:latin typeface="Comic Sans MS" pitchFamily="66" charset="0"/>
            </a:endParaRPr>
          </a:p>
        </p:txBody>
      </p:sp>
      <p:sp>
        <p:nvSpPr>
          <p:cNvPr id="32772" name="Content Placeholder 13"/>
          <p:cNvSpPr>
            <a:spLocks noGrp="1"/>
          </p:cNvSpPr>
          <p:nvPr>
            <p:ph sz="half" idx="2"/>
          </p:nvPr>
        </p:nvSpPr>
        <p:spPr>
          <a:xfrm>
            <a:off x="4656138" y="1770063"/>
            <a:ext cx="4130675" cy="4554538"/>
          </a:xfrm>
          <a:solidFill>
            <a:schemeClr val="bg1">
              <a:alpha val="63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GB" sz="3500" b="1" dirty="0" smtClean="0">
                <a:solidFill>
                  <a:srgbClr val="FF0066"/>
                </a:solidFill>
                <a:latin typeface="Comic Sans MS" pitchFamily="66" charset="0"/>
              </a:rPr>
              <a:t>Rule utilitarianism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3000" b="1" dirty="0" smtClean="0">
                <a:latin typeface="Comic Sans MS" pitchFamily="66" charset="0"/>
              </a:rPr>
              <a:t>Looks at the consequences of  </a:t>
            </a:r>
            <a:r>
              <a:rPr lang="en-GB" sz="3000" b="1" dirty="0" smtClean="0">
                <a:latin typeface="Comic Sans MS" pitchFamily="66" charset="0"/>
              </a:rPr>
              <a:t>having everyone follow a </a:t>
            </a:r>
            <a:r>
              <a:rPr lang="en-GB" sz="3000" b="1" dirty="0" smtClean="0">
                <a:latin typeface="Comic Sans MS" pitchFamily="66" charset="0"/>
              </a:rPr>
              <a:t>particular </a:t>
            </a:r>
            <a:r>
              <a:rPr lang="en-GB" sz="3000" b="1" dirty="0" smtClean="0">
                <a:latin typeface="Comic Sans MS" pitchFamily="66" charset="0"/>
              </a:rPr>
              <a:t>rule and calculates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3000" b="1" dirty="0" smtClean="0">
                <a:latin typeface="Comic Sans MS" pitchFamily="66" charset="0"/>
              </a:rPr>
              <a:t>the </a:t>
            </a:r>
            <a:r>
              <a:rPr lang="en-GB" sz="3000" b="1" dirty="0" smtClean="0">
                <a:latin typeface="Comic Sans MS" pitchFamily="66" charset="0"/>
              </a:rPr>
              <a:t>overall </a:t>
            </a:r>
            <a:r>
              <a:rPr lang="en-GB" sz="3000" b="1" dirty="0" smtClean="0">
                <a:latin typeface="Comic Sans MS" pitchFamily="66" charset="0"/>
              </a:rPr>
              <a:t>utility of </a:t>
            </a:r>
            <a:r>
              <a:rPr lang="en-GB" sz="3000" b="1" dirty="0" smtClean="0">
                <a:latin typeface="Comic Sans MS" pitchFamily="66" charset="0"/>
              </a:rPr>
              <a:t>accepting or rejecting </a:t>
            </a:r>
            <a:r>
              <a:rPr lang="en-GB" sz="3000" b="1" dirty="0" smtClean="0">
                <a:latin typeface="Comic Sans MS" pitchFamily="66" charset="0"/>
              </a:rPr>
              <a:t>the rule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3810000" cy="914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Mill </a:t>
            </a:r>
            <a:r>
              <a:rPr lang="en-GB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Quote</a:t>
            </a:r>
            <a:endParaRPr lang="en-GB" sz="4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200400" y="1295400"/>
            <a:ext cx="5500687" cy="2971800"/>
          </a:xfrm>
          <a:prstGeom prst="wedgeRoundRectCallout">
            <a:avLst>
              <a:gd name="adj1" fmla="val -50209"/>
              <a:gd name="adj2" fmla="val 77711"/>
              <a:gd name="adj3" fmla="val 16667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latin typeface="Comic Sans MS" pitchFamily="66" charset="0"/>
              </a:rPr>
              <a:t>“Better to be a human being dissatisfied than a pig satisfied… better to be Socrates dissatisfied than a fool satisfied</a:t>
            </a:r>
            <a:r>
              <a:rPr lang="en-GB" sz="3200" b="1" dirty="0" smtClean="0">
                <a:latin typeface="Comic Sans MS" pitchFamily="66" charset="0"/>
              </a:rPr>
              <a:t>”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20482" name="AutoShape 2" descr="data:image/jpeg;base64,/9j/4AAQSkZJRgABAQAAAQABAAD/2wCEAAkGBxQTEhUUExQVFRUXGBgYFRcYGBocGRwfGhcXGRcZGhgYHCggGB0lHB0aITEiJikrLi4uGB8zODMsNygtLisBCgoKDg0OGxAQGy0kICQsNy8sLDQsLCwsLCwsLCwsLCwsLiwsLCwsLCwsLCwsLCwsLCwsLCwsLCwsLCwsLCwsLP/AABEIAOYA2wMBIgACEQEDEQH/xAAcAAEAAwEBAQEBAAAAAAAAAAAABQYHBAMCAQj/xABIEAABAwIDBAcEBggFAgcBAAABAAIDBBEFEiEGMUFRBxMiYXGBkRQyQqEjUpKxwfAzNGJygrLR4QgVJFPxQ6JEY3ODo8LSJf/EABkBAAIDAQAAAAAAAAAAAAAAAAACAQMEBf/EAC0RAAICAQMDAgUEAwEAAAAAAAABAhEDEiExBEFRE2EiMnGh8JGxwdEUM4Ej/9oADAMBAAIRAxEAPwDcUREAU7pO20GG0wcwB9RKSyBh4nS7iBqQ2404kgcVm42Mra4dbiNbMHO16lh7Lb8LXyg25DzUv0rNz43hcbvcALwOGYPJ+9jfRcuJbHVfWvlpcQljL3F2R9y3U7tDoB4FVzlWxr6fEpJyas5GdGRj/QV9TFysf/y4Lpjmx+iF4p461gt2ZBdx577E/auudtRjlP78cFW0by2wcfCwb/KujD+kqDOIqqKWlk/bHY9d4Hfa3el1S+poePA9mnH8/QnMC6ZYS4RYhBJRy7iSHFl/TM0eR8VplHVslYHxPbIxwu1zHBzT4EaFZjtPNQups9WYnwn3SdSdD7hbrffuWf7I4RWuke/DpZ6Kjk3GR3aIPFrBvPfp+8njO+TNl6VxlUXZvmP7U0lGL1NRHHyaTd58GDtH0VKqelsSG1BQ1NUdLOI6uPxzEH5hR+E7C0kLuse01E28yzEvJPOx0v32v3qztaALAWHIJXl8F0Ohb+ZldftRj0vuU1HTjh1ji93q15HyXyMQx8756MHkGEj1IVlRJ6jL10WP3K03HNoGa2oJR9WzwT6Fv3roi6Ta2H9dwuQN4vgeJB9kXt9pTqKVlYsuhxvhs98A6ScPqnZGziOTd1cw6t1+QzaOPcDdW0His0xrZqlqhaeFjjwcOy8eDm2Kp+0Gy2IwwOioayZ9OdTA59njuY/iP2bjdxTrImZcnRzjutzR9q+k+goiYy8zTDTqobOIPJzvdae69+5UmTbHHK+/s0DKKE7nSDt+N3i58mALg6NosOByMjLKtotI2f8ASXG/JfS3gAean9o9uaSkOV7jJJ/tx2c7zNwG+t+5Q5u6SHx9NDTqnLYhpNhaye7qvE53OO8NLsvkC4AeQXk3ou6vtU9bURycHX4+LCCPVeg2lxSp1paIRMO58519CR+K/G7L4rP+s4gI2n4YRw5XaGAfNLcu7LvTxPaMG/z3JzYDbOrhrRhmJOD3uF6ef628gE8b2IBOtxbVa0sA2uw/2WXCQ2R73xztYJHm7yC9pNz8lv6ti7RgzQ0TaCIiYqCIiACIiACIiAMg6d4TDNhtaP8ApzZHnnq17R4WbJ6q0gg6jUHcuzpOwH2zDaiIDM9rTJEOOZnaAHedR5ql9G2M+00MZJu+P6N/i33T5tsfVVZV3Oh0E93EtKqu3+J00UOSeJtRI/SGG13uO4EW1aL8R4KT2ox+OigdNJqdzG8XOO5o/O5Qux2zsmc1tbZ1VJq0cIm8GtHA29PG5Na8s25JNvRHn9iL2K6PAwNmrBmcLujpybxxZjfUG+Z27u8d60RfqKG2xseOMFSCIigcIiIAIiIAIiIAr+1GykVYA43inbrHMzR7SN1yN4/IsqhsPDDQVJpauFjKhxvDUHVsgOgDXO908NN+7fv09RO0uARVkJilGu9jx7zHcHA/hxTKXZlM8W+uPP7/AJ5JZFTdjcclbK7D6w/6iIXjfwlZwIPEgetuYKt8kgaC5xsACSTwAFyVDVFkJqSsouOt9px7DqXeI/pXeWaTXvtGPtLcljvQvS+11lbibxoXdTDe+gsCbfw5B5lbEtMVSOHmnrm5BERSVhERABERABERABYTXQ/5PjT2GzaOsBewnRrHak92jrjwe1bsst6eWxy09NShodUzTDqebQP0jvCxA8+5Q1aHxycZJoruCRHE611XJrS07iylYdznA6ycjz9OSv64sGw1lNBHCz3Y2ht+JPFx7ybnzXaszdnbxw0rfl8hQuPbU0tJ+nlAdvDB2n/ZGo81F7e7SSU7Y6elGernOWMAXIF7Zrbr30F+88FO7D9FVPTATVgFTVu7T3P7TGk6kNafeN/iOvKyeEL3Zn6jqvTemPJUD0s0n+zU2+tlZb+dWLAdr6SrNoZRn+o7su77A7/JaYKSO2XIzLyyi3pZUfbbospaxpkgaKapHaZJGMoJ4Z2jfrxFiPkneNGWPW5E99zqRU3YXaGZ75KKtBbVwaG9u00W100JGmo0IIKuSpap0dPHkU46kFFY5tFTUgvPK1hOobvcfBo1Udt3tN7HCBGM1RKckLbX10Ga3G1xpxJC6theiuNtqrEh7RVydpzX6sYTwtuc4d+gtoNLpoQvcz9R1XpvSuSuO6WKS5tDUuH1gxtvm9TmA7bUdUQ2OUNedzH9lx7hfRx8CtRjo42jK2NgbyDQB6WVQ2z6M6OuYSGCCf4JYxY34ZmjRw+fIqx40ZI9bkT3P1FRtjMYqIaiTDa+/XxX6p5+No3a/FpqDxGh1CvKpap0dPFkWSOpFW27wF08TZoCW1VOc8ThvNtSzwP3+JVY2m2z9qoYIYP1mrIifGDq03DXC2/tOIA5gnktQVEwfC6ej2hifIwZKkPMBO5sxsHADmb6d7wnhu6Zm6rVCLlHvs/7/g1fY/AGUNHDTMt2G9o/WcdXuPib/JTKIrzkhERABERABERABERABZBUSGsx6eU6x0UYhj5Z3A53DhfVw+zyVz6R9tY8MpjIbOmfdsEZ+JwGriN+RtwT4gcVQuimJxo3VDzeSpmkleefay/eHHzSZHSNPSQ1ZV7bl0REWc7JTejyl9rx6tqX2c2laI4wdbOPYa4eTZD4vWzrHOiWUQ4xilM7R0lpGX4hrifUiVp9Vsa1Lg4GS9bvycOMYxBSx9bUSsiZe2ZxtryHM+C5tn9p6StBNNOyXL7wB7Qvuu06hYl/iQfL7ZTg36nqbs+rnzu6zztk9VWOhZ8oxen6q+ucSW3ZMhzX7r287KRDRul2lFNimH1zBYyO6mW2l7EAE8yWuI/hCuCqvThUdZVYbSN1eZetI5DM1oJ8bP8AslWoqnLydPoL0spGCUorNpD1guyjjDmg6jMLFpt3Odm8Wha/i2Kw00ZlqJWRRiwzPNhc7gOZ7gsm2Km6jaOqjfYe0RBzO+wabeOjj5KJ/wASb5evpQb9TkcW77Z83avwvbL81ZHhGHNfqSvybHs/tVSVub2adkpbq5oPaA5lp1t3qZX8m9ET5Ri1L1N7l9n2vbJY5724W+dl/WSYqMf6e6bqHUWIMFpI5RG4jQuFi9rSeVmvH8StQKrX+ImbNTUlM3WSWoDmjj2WOZ8zIFZGMsABuAA9FTl7HS6C/iPpVLpMpCaPrmm0lM9s0Z4gtOtvLXyVtUXtLCH072Hc4WPgdCq06Ztyx1QaL1gGJippoZ27pY2v+0ASPVd6xPoP24DCMLqCA5rninfz1c50ZPO9y305LbFqOAEREAEUbjuOwUjBJUSBgJytFi5zja+VrGgucfAKvjpBj3ijrsn1uoP8l83yRZKi3wi5IojANpaasB6iQOc22eMgtkZf68brOb6WUuggLmxGtZBE+WQ5WRtLnHkALldKx3pqxl9TPDhFOe09zX1BGth7zGuHIDtnwbzQSk26RSsWllxX2zE5wRBFG9tLGdw0IbbnlvmJ4uPdpouw0IZh9KBp9E0nxcMx+ZXBtZh7KfCJoYxZrIQ0czYtuT3nepjZi3sdPbd1TP5Qs8pWjrYMSxzr2/klEREhrKJt1RTU1RFitILyQ6TN17TN1zbeLXB8jwWpbIbWU+IwiWB2vxxm2dh4hw/HcVDqk4v0eMMvX0Uz6ObU3jJym/LKQW+WncrYTrZmDqelcnqh+hq+0WztNXRdVVRCRl7i9wWnm1zSC0+B13Kutw/C8BhfMGCK43lxfLJb4GZzfloLDieapXsmPjsjEWZfrZW3/kuvjD+jsOl6+vqJKyTk4nINb2NyS4d2g7k7nEyR6XK3VHlsjFNiFbJi1S3KD2KZh+FtrXHcASL8S5xV/X41oAAAsBoANy/VRJ27OtixLHHSik9IeDS5oa+l/WKUh1hvc0HNa3G2unEOcNVcMDxjD8fpAyaNjnCxkhcbPjcNMzCDmtycDuNjxC9lTNoOj6KaTr6eR9LUXvnj3E87AgtPeCN53qyE62Zl6npXN6ocmjbL7EUWHlzqaENe4WL3Fzn25Bzico7ha9hdSWO41BSQumqJBGxo3nee5o3uJ5BZE2ix9tmtxJpbuzFoJ08WEnzK8oOj100omxKqkq3jcwkhnhcm9r8AAE7nExx6XK3VHlg0suL4icRlYWU0N2UrD3HQ8r7yTzsNbLQl5wQtY0NYA1rQA1oFgANwA4L0VMpWzq4cSxRpBR2On6I+I+9SKh9o5Oy1vMk+g/ulQ8/lMqh2bM5rjBcVFPM2WIg2JvqWjkeIPMBbf0WbZf5jSXfpUQ2ZOO+2j7cA6x8wRwWd9Hn6/iHL6L1sbrxr5zguLMrWA+y1JLZ2jcLkF9gON+2PBwV8Zb0crLh/89a97/U31F8seCAQQQRcEbiDuIKpe3+LydZHRxSGHOx81RM02cyJlgQ0/C5zjbNwAdbudujNGLk6R07ZYVDUyQu9sZTVEBfkN43G0gaHgsk4nK2x4WXi3o/YW3NbWmS36QSgC/MRhuS3dayp2FbMSTQiSnwykMDxdhqH/TStPxklji3NvBJJPG1194JjLqAufE2SOGJwbW0Mly6EHXrYd/ZA7Vhdrhe1ilvyi7S6qErrtufWL4bUwVLY3PAqg1z6GsaMvWhts8M7Rpfdcagg3FiLLR9ncfZVU0c/uF4OZh3tc0lr2nwcCPJQHSNK1zKB7CCTVxmJw1BDopc3iDHf5LE9pKurZVztpw7qhI/LYG1y4l+79ouUrZ0LN6oKb5uj+mMWr2U8Ms8hsyJjnu8Ggk25nRYl0a076qepxSb35nubH3C4zW8LNaP3SrV0+YwY6FlMz9JVSBgHEtaQXfPKPNdGzuGCmpoYB8DAD3k6uPm4k+aXI6VF3RY9U9T7HNtnBnoKpo39TIfstLvwXnsJOH4fSkf7TW+beyfmFNTxBzXNO5wIPgRYqn9FUpbSyU7vepppIz4E5gfMlyq7HRe2Ve6LoiIlLQiIgAvOonaxpc9wa0by4gD1KiNqNomUjBoZJnnLDC33nu/Bo4lQ1FslJUuE+Jv6129lO0kRR9xAPaP510tKXdlcp76Yq3+x71HSDS5iyBs1U8cIYyR5uNhbvF0G1dSdW4ZU27ywH0VopqZkbQ2NjWNGga0AAeAC9UWvBGmb5l9innbxsZ/1NJVQN+uWZmjxLTop/B8bp6puaCVsg4ge8PFp1HmFIFVvG9i4JiZIv9NUb2zRdk35uaLB3f8AejYKyR9/sWVFUMD2hminFHiGUSkfQTDRkw3eAfu079w0vb0NUPCaktgiIoGCrOOzZpbcGi34lWCrnDGFx4D58FS6yoytfI4+6HOcfAElSirLLajz6Mxmmr5RxmDPsg3Vi2zwQVlJJDbtWzR9z2+767vNRPRRSltAJHe9PJJKfM5R/LfzVyUyfxC4o3iSff8Ak4eg/aQ1WHiOQnraY9U6+8tt9GfS7f4Vzbe0gNflLgBV0j6dpvuexxe0W4Xa5x/gWeVZNFi00PXvp6eqb1srmHK4tAe8tD73Zd7XNJGutlPyYC3qGVMmFvZAbPErJialjd7ZXRizm6a6OJF929XN2jmwhonba2dGkbB4/HPTshJDKiFjY5oTo5rmttcA+8w2uHDSyiduqRra6jkA1nbNTSj6zRG6Vl+ZaWm3c4qn1ZfPUtidRx1gdH1tNPHI2OVzBa4DjYOIuL2cBYg21X5hssEL6iSSkkifRtJdJLN1pa5zP0bSHuFy02sN17KHK48DwxKOXaXB54dWytgp5Khhy0bX01HFvfNK5xY1wHLKGsb3Zju36dstsu2ClijmDXy2LpXaave4vkPhmcVxbHbLn6OtrCZKpzA5rCLMp87QSxjbntC9i/ebcBorkmS7soyTT+GPCMS6Qnmr2hpIN8dOxr3DgDcyG/jaNqvCoGzrxPj2JTfUJjHk4MP8iv6qyPc6PRRrHfkKi0r/AGTGZIzpFWsD2Hh1jQbjzsftNV6VQ6S8JdLTCeIfTUzhKy28gWzjTXdrb9lJHwX5k61LtuW9FDbK442rgZID2i0Zh38fnoplQWRkpK0F8vcACToALk+G9fShdtJS2gqiP9mQfaaW/ihBJ0myD2Lh9rmkxKXXMXR0oO5sbTYuA4Em/fv5q0YpjEFMA6eVkYO7MdT4DeVzbIwhlFTNFrCJm7j2RcrFelOaR2IzB97NyiMcA3KCLeJufG6dLVIyzyejiT5bN4oK+KZmeGRsjD8TSCPDRdKxnoSmk9plYL9UY7uHDMHANPjbN6LZlElTouwZfUhqPiaVrWlziGtAuSTYAcySo7DdoqWd5ZDPHI8fC12um8gcR3hVHpqmkFHGG3DHSgSW/dJaD3X+4LHcLmkZNG6K4kD25Lb730HnuTRhasozdU8c9NH9F7V4E2sp3RnR47UT+LHj3SDvHIrx2Jxl1VStfJpKwuimHJ7NDfxFj5qebuVR2P7NbiUYHZ65jtN13M1SLgvltNPzsW9EUbi9f1Yyt94/Ic1BY3SI/HazM7INzd/ef7KmbZTnqRCz353tiaOeYi/4DzU+onZSAVuIvn3w0gyx8jI69yOBtYn7J5KxbGTI3J15NCwuiEEMcTd0bGtHkLLqRFWbEq2Mr6Z6YdZTSkaN7L/AuJ/A+q0PAtqaingZFNTPqo2tDY54HMOZtuz1kbnAh1tCRcHfpuVM6WWZ4JP2Aw/9391D7NMgji/8SZZ6eN9KyCaSMulu6OVhyG2XM0PJO67ldFujl54x9R2vzgssNBKynjeH+w+z1E7onSZS6OF/WNa3eRcMcBrxaDwUzsjs77UYyGPZQRP6wGS/WVUoN+scHdrIHdq594gcAvPZXCDNVU9PI41DKJnW1L5CXh07xaNvbv7ozvsd3YWrhNFd2V5siT0x8U33+gRETmUwXomdnkxCTi6e9/EyH8VoqzboU/Q1QPvdaL/ZP91pKzT+Y7XS/wCpBfhC/USmgy6SN2FVxZcimqHF0LjuY4ntRnu1t4W71otBXtkHJ3Fv9O5c+0eBx1kDoZRodWu4tcNzh+dRcLP8GxCWnm9jqjlnZ+iffSRvwkHidPPxCf5kZd8Uq7Pj+v6NUXHjFF10E0N7dZG9l+WZpF/K646HGgdJND9bh58lLtcCLjUJODRakisdHNd1lEyN1hJATBI3kYzYerbfNdm0WylLW2M7LuboHtOVwHK43jxUNtBSyUNQ6vp2F8TwBWQjebbpWDmOPnzJVpwrE4qmNssLw9juI4dxHA9xTPyiuFNenPt9/c8MCwGCjYWQMyAm7jclxPeTqVJoiUtSSVI5sQoY543RysD2OFi0/nQ96gsG2EoqaXrY4yXj3S9xdl/dB+/erMvwm2pU2yHCLdtHzNKGtLnEBrQS4ncABckqp9HIdIyoq3C3tM7nsH7Dey0nv3+i48axB2JSGjpT/p2ke11A922/q2HiTxKnpsQZCxsUAADQGtt7oA0AHNTVIq1KUr7L7s78SxERiw1fwHLvKrEkhcSSbk7yj3Em5Nyd5UZjuMMpo8ztXHRjBvcf6cypSFnPuzj2pxNzGtgh7U83ZYBwB3u/P4K+bKYI2jpo4W7wLvPNx94/h5Ks9H+zb85rarWZ/ug/AOAHgFflEn2JwQfzv/n0CIvGrmyMc7kNPHglNBRds3Z4ao8Mklv4Wm33L46K8PqqqjjbTsjhbH1kbquQZnAOeXubCwbyLgku0vwPD5x39Wnvu6qS/wBgq6dAQ/8A5LP/AFZbeoV8FaOV1E5RlaLns9gcVHCIYr2BLnOcbve46ue93FxOpKk0RWGIIiIAwXoqsyfEYTo5s+7wdI0/NaKszgd7LtBXMAsHuL/EOs93zcfRaW11xcbis+RfEdjo5XiS8H6iIkNQUJtVs1FXRZH9l7dY5B7zD3cxzH/Km0QnREoqSpmTR4lNRyez14y/7c/wPHC54H8lWilrHN1Y7Q66ag/grJi2FxVMZjmYHsPA8O8HeD3hZ3X7LVlAS6kd18G8xPPaH7p/PmntMyyhLH7r7l1gx3g9vmP6FQdVgMXWGehqPY5ne+230T9b9ph0HHUc1A0W1kLjklDoJOLZBYeTv62U7G8OF2kEcwbj5Iqg1qa8npHtHiEP6xRde0b5aVwdf/29T9y9Rt/H8VLWNPIwm68Qbbl99c76zvUo2J1SXDPiTbiZ+kGH1BPOa0TPHM7f4KNq4Kmr/XJ8sXGnp9GnufIdSOakiV+I+gruXzOz7jcGsEcbWxxt3MYLDz5nvK+FF4ntFTwe/IL/AFW9p3oN3mowVNbWdmBhp4j8bh9IR+y3h+dVNCua4W53Y3tAyDsMHWzHRsbdT/FbcF07I7Ivkl9qrDmk+EfC0cm9/fw+al9l9iIqftOGZ595zjdx53PDwCt4FtAocq2RZDC5PVP9A1thYbgv1ESGoKG2iqNGsHHU/h+e5S73gAk7hqVUayfO9zuZ08OClFeR0qIbaR9qSc/+W8eot+K0DoNiy4NTn6zpnf8AzPH4LMdvJstG8fWLW/8AcD+C2zo+oupw2jjtYiCMuHe5oc75kq+HByuqfxJFgRETmYIiIAwnphpvZ8ZpKncyZgY7xaSx3o17CrRgNZcdWd493w5L36d8E6/DjM0dumcJARvynsv+Vj/Cqbs9iXWwRTNNiQL9zho75gqrIjd0eSrRoiLkw6tErb/EPeH54LrVJ1E7CIiACIiAIfGNm6eoFpI2nyB/48rKmVnRtkOankliPONxt5tJB8rrS0UqTRVPDCXKMnODYjGdKkO7pI7fn1XyY8T4Opz/AAlaygaOSbWV/wCMuzZlLcNxOTTrY2/uRkn7l7xbA1Ev6xUzPH1fcb6XP3BagijWyf8AGj3bZUsG2Dp4NQ1t+dru+07d5Kz09Kxgs1oHfx9V7IobbLowjHhBERQMERceJVwib+0fdH4+CAbo4Mfrf+mPF34BQa+nOJJJ1J3r5TozSduyrbVxe0VVFRjXrZW5h3FwaPK2b0X9JxsDQANwAA8lhHRXQ+24zLVHWOlblZyzEFje46Zz6Fbyr4qkcrLLVNsIiKSsIiIA8K6lbLG+J4zMka5jweIcCCPQr+csBhdRVtTh0hP0biYyeIsCPVha71X9KLIunXZp2WPE6cfSwWbLbiy5s4jjlJse53coatD456ZWc1LUOjcHN/57irRRVjZG3HmOIVGwqvbPEyVu5w1HI8R5FSFPO5jszTY/nes7R1oTr6FyRcGH4m2TQ6O5c/Bd6U0pphERABERABERABERABERABEUfiOKNj0Hady4Dx/ogG0j2rq1sTbnU8Bz/sqvUzl7i5x1P5sF+TzOeczjcleaZIzylqCiNq8U9np3uBs53ZZ4nj5C58lLqA2cwn/OMUDCCaSl7Uh4O193X65Fv3WlPFWzPmnoiaj0N7M+xYczMLSz/SycxcDI3yb8yVekRXHNCIiACIiAC86mBsjHMeA5rgWuB3EEWIXoiAP5vxTDH4LXmneSaScl0Dzw1tr3tuA7yKsi03bbZWLEaZ0Euh96N/FjraOHdwI4hYThVZLRTuw+tGV7DaN53OHw68QeB8lXOPc19Plr4WWoFSlFjTm6P7Q58f7qKRVm1NrguFNVskHZN+7j6L3VDqKxkWr5Gs73ODfmSkG3ULTb2iJ3if8A7BRpZZ60VyXxFAUG1cMo7Ja7mWODvuUizFoj8VvEFRTLFOL4Z3IuYV8X+431X4cQi/3G+qgm0dSLgfi8Q+K/gCuWbHm/C0nx0RRDmiZXPVVjIx2j5cfRV6pxeRw3ho7tPmVAT4/TNvmnjvx7QJ+V0yiVyzJFlrcZc7RnZHzP9FFrgp8ap3kBs8ZJ3DML+h1XepqirVqCIofaXHm0sfB0rtI2d/MgcPvQlZEpKKtnHtZib+xSU4LqichoDd4DjbyJ3dwuVtHRzsi3DaNkOhld253Di8jUD9kbh4X4qq9EWwDoP9fWAmrkuWNd/wBNrha/75GncNOa1JXpUc3Jkc5WERFJWEREAEREAEREAFVOkHYaHE4cr7MmYD1MwGrTyP1mHiPMK1ogD+aaXEp6CY0eItLHN0ZKdWkbgc3xN5O9VH47tg97jFSaAaGW38t9w796uP8AiC2gZLJFQRtY57D1kr7AuYSOywH4bjtHn2VmtPCGCw/5SNI0wyTlGrOY0Jcc0r3PdxJJ+86r7/y6P6vzP9V7zShrSTwXlQ1Be0ki2tkbhUbo8v8AL8pvG5zHcCD+O9T2C7XyROEdV2mbhIBqPH6w+fio5fE0QcLHco55GScd4moRyBwDmkEEXBG4hfSoewuLOjkNLIbtNzETz3keB+/xV8SNUaYT1KwoPaTaRlKLe/KfdYOHe7kPvXbjmJCnhfKd4HZHNx90eqzSna6RxmlOZ7zfX8/kKYruJlyNfCuT0rKioqTmnkIbwYNAO639blebcNj5X8z+C60T2UaV3ON+GxncCPM/iumhxKppTeN5fHxY7Uf28Quamrczy0ixBNvJdiCElzEsc23MRiaY2udM7siO247tSN45W1KvnRn0aODxX4kM85IdFE7dHxDnDdmHBu5vjux3DsQfQ1MVXCGl0brlpAsb6HwuLi/C6/rHBMUjqoIp4jdkrA5vPUbj3g6HwUxSXBXlnKTqR2oiJioIiIAIiIAIiIAIiIAL4mkDWlx3NBJ8hdfa4cda400wZ7xifl8cpsgD+Tp601NTUVLtTLI9wvyc4kDwAsPJei4cIIyEcQdV3JHyaYfKROMTXIaOGp/P53rtw5to2+qiZzcvd32+f9lN0w7DfAfcpfAsN5NnoiIlLTjr3FhZK3exwPobhavTTB7GvG5zQ4eYusnxZw6u3EkWWmYN0XYq+nhe2tjja+Njgx2e7AWghp7O8btOSHG0LHKscnZVOkWoLpYIBu993mbD0APqosBdW2uz1RQVscdVKJXOYHNkF7WOZtu1yI+a5VNVsClqbkERFAxBVwLZSR4qahkzNB5hRuINvKBzbb7174O+7LcimfBVHaTR2SMuCDxWwf4dMWL6WopXb4JA5v7subTyc1x/iCyFaL/hxaTUVzh7mWO/iXyFvyDkRIy9jdkRExSEREAEREAEREAEREAEREAZLtr0MRzyvqKOb2d7yXPY4XjJOpLbasueGo5LK8e2UrKM5ZJIXfulx+9gREEptFQeCLjTfquiOvfoBb0REAm0dcBmdaxZr+eSuWEdGdfUtD2z07WnmX39BH+KIoonU/JoGyHQrDBI2arlNS9pDmsAyx3GoLr3LrHhoO4rWAiKRSu7a7GU2JRCOcEObcxyNNnsJGtuBB4g8vNZDinQnVxH6Cric3h1ge0/9rXIiAuij41glVSuyyPicf2bn72hQ0tZK3eW+iIoobU/JyyVDnODja43LuweklfpG5gufiv/AEKIpItmi4D0O1dTZ01VEyM2PYzOcRfUWLWgepW27I7LwYdTiCnBte73OsXPdxc4gf8ACIgi7JtERABERABERABERAH/2Q=="/>
          <p:cNvSpPr>
            <a:spLocks noChangeAspect="1" noChangeArrowheads="1"/>
          </p:cNvSpPr>
          <p:nvPr/>
        </p:nvSpPr>
        <p:spPr bwMode="auto">
          <a:xfrm>
            <a:off x="155575" y="-1371600"/>
            <a:ext cx="27146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xQTEhUUExQVFRUXGBgYFRcYGBocGRwfGhcXGRcZGhgYHCggGB0lHB0aITEiJikrLi4uGB8zODMsNygtLisBCgoKDg0OGxAQGy0kICQsNy8sLDQsLCwsLCwsLCwsLCwsLiwsLCwsLCwsLCwsLCwsLCwsLCwsLCwsLCwsLCwsLP/AABEIAOYA2wMBIgACEQEDEQH/xAAcAAEAAwEBAQEBAAAAAAAAAAAABQYHBAMCAQj/xABIEAABAwIDBAcEBggFAgcBAAABAAIDBBEFEiEGMUFRBxMiYXGBkRQyQqEjUpKxwfAzNGJygrLR4QgVJFPxQ6JEY3ODo8LSJf/EABkBAAIDAQAAAAAAAAAAAAAAAAACAQMEBf/EAC0RAAICAQMDAgUEAwEAAAAAAAABAhEDEiExBEFRE2EiMnGh8JGxwdEUM4Ej/9oADAMBAAIRAxEAPwDcUREAU7pO20GG0wcwB9RKSyBh4nS7iBqQ2404kgcVm42Mra4dbiNbMHO16lh7Lb8LXyg25DzUv0rNz43hcbvcALwOGYPJ+9jfRcuJbHVfWvlpcQljL3F2R9y3U7tDoB4FVzlWxr6fEpJyas5GdGRj/QV9TFysf/y4Lpjmx+iF4p461gt2ZBdx577E/auudtRjlP78cFW0by2wcfCwb/KujD+kqDOIqqKWlk/bHY9d4Hfa3el1S+poePA9mnH8/QnMC6ZYS4RYhBJRy7iSHFl/TM0eR8VplHVslYHxPbIxwu1zHBzT4EaFZjtPNQups9WYnwn3SdSdD7hbrffuWf7I4RWuke/DpZ6Kjk3GR3aIPFrBvPfp+8njO+TNl6VxlUXZvmP7U0lGL1NRHHyaTd58GDtH0VKqelsSG1BQ1NUdLOI6uPxzEH5hR+E7C0kLuse01E28yzEvJPOx0v32v3qztaALAWHIJXl8F0Ohb+ZldftRj0vuU1HTjh1ji93q15HyXyMQx8756MHkGEj1IVlRJ6jL10WP3K03HNoGa2oJR9WzwT6Fv3roi6Ta2H9dwuQN4vgeJB9kXt9pTqKVlYsuhxvhs98A6ScPqnZGziOTd1cw6t1+QzaOPcDdW0His0xrZqlqhaeFjjwcOy8eDm2Kp+0Gy2IwwOioayZ9OdTA59njuY/iP2bjdxTrImZcnRzjutzR9q+k+goiYy8zTDTqobOIPJzvdae69+5UmTbHHK+/s0DKKE7nSDt+N3i58mALg6NosOByMjLKtotI2f8ASXG/JfS3gAean9o9uaSkOV7jJJ/tx2c7zNwG+t+5Q5u6SHx9NDTqnLYhpNhaye7qvE53OO8NLsvkC4AeQXk3ou6vtU9bURycHX4+LCCPVeg2lxSp1paIRMO58519CR+K/G7L4rP+s4gI2n4YRw5XaGAfNLcu7LvTxPaMG/z3JzYDbOrhrRhmJOD3uF6ef628gE8b2IBOtxbVa0sA2uw/2WXCQ2R73xztYJHm7yC9pNz8lv6ti7RgzQ0TaCIiYqCIiACIiACIiAMg6d4TDNhtaP8ApzZHnnq17R4WbJ6q0gg6jUHcuzpOwH2zDaiIDM9rTJEOOZnaAHedR5ql9G2M+00MZJu+P6N/i33T5tsfVVZV3Oh0E93EtKqu3+J00UOSeJtRI/SGG13uO4EW1aL8R4KT2ox+OigdNJqdzG8XOO5o/O5Qux2zsmc1tbZ1VJq0cIm8GtHA29PG5Na8s25JNvRHn9iL2K6PAwNmrBmcLujpybxxZjfUG+Z27u8d60RfqKG2xseOMFSCIigcIiIAIiIAIiIAr+1GykVYA43inbrHMzR7SN1yN4/IsqhsPDDQVJpauFjKhxvDUHVsgOgDXO908NN+7fv09RO0uARVkJilGu9jx7zHcHA/hxTKXZlM8W+uPP7/AJ5JZFTdjcclbK7D6w/6iIXjfwlZwIPEgetuYKt8kgaC5xsACSTwAFyVDVFkJqSsouOt9px7DqXeI/pXeWaTXvtGPtLcljvQvS+11lbibxoXdTDe+gsCbfw5B5lbEtMVSOHmnrm5BERSVhERABERABERABYTXQ/5PjT2GzaOsBewnRrHak92jrjwe1bsst6eWxy09NShodUzTDqebQP0jvCxA8+5Q1aHxycZJoruCRHE611XJrS07iylYdznA6ycjz9OSv64sGw1lNBHCz3Y2ht+JPFx7ybnzXaszdnbxw0rfl8hQuPbU0tJ+nlAdvDB2n/ZGo81F7e7SSU7Y6elGernOWMAXIF7Zrbr30F+88FO7D9FVPTATVgFTVu7T3P7TGk6kNafeN/iOvKyeEL3Zn6jqvTemPJUD0s0n+zU2+tlZb+dWLAdr6SrNoZRn+o7su77A7/JaYKSO2XIzLyyi3pZUfbbospaxpkgaKapHaZJGMoJ4Z2jfrxFiPkneNGWPW5E99zqRU3YXaGZ75KKtBbVwaG9u00W100JGmo0IIKuSpap0dPHkU46kFFY5tFTUgvPK1hOobvcfBo1Udt3tN7HCBGM1RKckLbX10Ga3G1xpxJC6theiuNtqrEh7RVydpzX6sYTwtuc4d+gtoNLpoQvcz9R1XpvSuSuO6WKS5tDUuH1gxtvm9TmA7bUdUQ2OUNedzH9lx7hfRx8CtRjo42jK2NgbyDQB6WVQ2z6M6OuYSGCCf4JYxY34ZmjRw+fIqx40ZI9bkT3P1FRtjMYqIaiTDa+/XxX6p5+No3a/FpqDxGh1CvKpap0dPFkWSOpFW27wF08TZoCW1VOc8ThvNtSzwP3+JVY2m2z9qoYIYP1mrIifGDq03DXC2/tOIA5gnktQVEwfC6ej2hifIwZKkPMBO5sxsHADmb6d7wnhu6Zm6rVCLlHvs/7/g1fY/AGUNHDTMt2G9o/WcdXuPib/JTKIrzkhERABERABERABERABZBUSGsx6eU6x0UYhj5Z3A53DhfVw+zyVz6R9tY8MpjIbOmfdsEZ+JwGriN+RtwT4gcVQuimJxo3VDzeSpmkleefay/eHHzSZHSNPSQ1ZV7bl0REWc7JTejyl9rx6tqX2c2laI4wdbOPYa4eTZD4vWzrHOiWUQ4xilM7R0lpGX4hrifUiVp9Vsa1Lg4GS9bvycOMYxBSx9bUSsiZe2ZxtryHM+C5tn9p6StBNNOyXL7wB7Qvuu06hYl/iQfL7ZTg36nqbs+rnzu6zztk9VWOhZ8oxen6q+ucSW3ZMhzX7r287KRDRul2lFNimH1zBYyO6mW2l7EAE8yWuI/hCuCqvThUdZVYbSN1eZetI5DM1oJ8bP8AslWoqnLydPoL0spGCUorNpD1guyjjDmg6jMLFpt3Odm8Wha/i2Kw00ZlqJWRRiwzPNhc7gOZ7gsm2Km6jaOqjfYe0RBzO+wabeOjj5KJ/wASb5evpQb9TkcW77Z83avwvbL81ZHhGHNfqSvybHs/tVSVub2adkpbq5oPaA5lp1t3qZX8m9ET5Ri1L1N7l9n2vbJY5724W+dl/WSYqMf6e6bqHUWIMFpI5RG4jQuFi9rSeVmvH8StQKrX+ImbNTUlM3WSWoDmjj2WOZ8zIFZGMsABuAA9FTl7HS6C/iPpVLpMpCaPrmm0lM9s0Z4gtOtvLXyVtUXtLCH072Hc4WPgdCq06Ztyx1QaL1gGJippoZ27pY2v+0ASPVd6xPoP24DCMLqCA5rninfz1c50ZPO9y305LbFqOAEREAEUbjuOwUjBJUSBgJytFi5zja+VrGgucfAKvjpBj3ijrsn1uoP8l83yRZKi3wi5IojANpaasB6iQOc22eMgtkZf68brOb6WUuggLmxGtZBE+WQ5WRtLnHkALldKx3pqxl9TPDhFOe09zX1BGth7zGuHIDtnwbzQSk26RSsWllxX2zE5wRBFG9tLGdw0IbbnlvmJ4uPdpouw0IZh9KBp9E0nxcMx+ZXBtZh7KfCJoYxZrIQ0czYtuT3nepjZi3sdPbd1TP5Qs8pWjrYMSxzr2/klEREhrKJt1RTU1RFitILyQ6TN17TN1zbeLXB8jwWpbIbWU+IwiWB2vxxm2dh4hw/HcVDqk4v0eMMvX0Uz6ObU3jJym/LKQW+WncrYTrZmDqelcnqh+hq+0WztNXRdVVRCRl7i9wWnm1zSC0+B13Kutw/C8BhfMGCK43lxfLJb4GZzfloLDieapXsmPjsjEWZfrZW3/kuvjD+jsOl6+vqJKyTk4nINb2NyS4d2g7k7nEyR6XK3VHlsjFNiFbJi1S3KD2KZh+FtrXHcASL8S5xV/X41oAAAsBoANy/VRJ27OtixLHHSik9IeDS5oa+l/WKUh1hvc0HNa3G2unEOcNVcMDxjD8fpAyaNjnCxkhcbPjcNMzCDmtycDuNjxC9lTNoOj6KaTr6eR9LUXvnj3E87AgtPeCN53qyE62Zl6npXN6ocmjbL7EUWHlzqaENe4WL3Fzn25Bzico7ha9hdSWO41BSQumqJBGxo3nee5o3uJ5BZE2ix9tmtxJpbuzFoJ08WEnzK8oOj100omxKqkq3jcwkhnhcm9r8AAE7nExx6XK3VHlg0suL4icRlYWU0N2UrD3HQ8r7yTzsNbLQl5wQtY0NYA1rQA1oFgANwA4L0VMpWzq4cSxRpBR2On6I+I+9SKh9o5Oy1vMk+g/ulQ8/lMqh2bM5rjBcVFPM2WIg2JvqWjkeIPMBbf0WbZf5jSXfpUQ2ZOO+2j7cA6x8wRwWd9Hn6/iHL6L1sbrxr5zguLMrWA+y1JLZ2jcLkF9gON+2PBwV8Zb0crLh/89a97/U31F8seCAQQQRcEbiDuIKpe3+LydZHRxSGHOx81RM02cyJlgQ0/C5zjbNwAdbudujNGLk6R07ZYVDUyQu9sZTVEBfkN43G0gaHgsk4nK2x4WXi3o/YW3NbWmS36QSgC/MRhuS3dayp2FbMSTQiSnwykMDxdhqH/TStPxklji3NvBJJPG1194JjLqAufE2SOGJwbW0Mly6EHXrYd/ZA7Vhdrhe1ilvyi7S6qErrtufWL4bUwVLY3PAqg1z6GsaMvWhts8M7Rpfdcagg3FiLLR9ncfZVU0c/uF4OZh3tc0lr2nwcCPJQHSNK1zKB7CCTVxmJw1BDopc3iDHf5LE9pKurZVztpw7qhI/LYG1y4l+79ouUrZ0LN6oKb5uj+mMWr2U8Ms8hsyJjnu8Ggk25nRYl0a076qepxSb35nubH3C4zW8LNaP3SrV0+YwY6FlMz9JVSBgHEtaQXfPKPNdGzuGCmpoYB8DAD3k6uPm4k+aXI6VF3RY9U9T7HNtnBnoKpo39TIfstLvwXnsJOH4fSkf7TW+beyfmFNTxBzXNO5wIPgRYqn9FUpbSyU7vepppIz4E5gfMlyq7HRe2Ve6LoiIlLQiIgAvOonaxpc9wa0by4gD1KiNqNomUjBoZJnnLDC33nu/Bo4lQ1FslJUuE+Jv6129lO0kRR9xAPaP510tKXdlcp76Yq3+x71HSDS5iyBs1U8cIYyR5uNhbvF0G1dSdW4ZU27ywH0VopqZkbQ2NjWNGga0AAeAC9UWvBGmb5l9innbxsZ/1NJVQN+uWZmjxLTop/B8bp6puaCVsg4ge8PFp1HmFIFVvG9i4JiZIv9NUb2zRdk35uaLB3f8AejYKyR9/sWVFUMD2hminFHiGUSkfQTDRkw3eAfu079w0vb0NUPCaktgiIoGCrOOzZpbcGi34lWCrnDGFx4D58FS6yoytfI4+6HOcfAElSirLLajz6Mxmmr5RxmDPsg3Vi2zwQVlJJDbtWzR9z2+767vNRPRRSltAJHe9PJJKfM5R/LfzVyUyfxC4o3iSff8Ak4eg/aQ1WHiOQnraY9U6+8tt9GfS7f4Vzbe0gNflLgBV0j6dpvuexxe0W4Xa5x/gWeVZNFi00PXvp6eqb1srmHK4tAe8tD73Zd7XNJGutlPyYC3qGVMmFvZAbPErJialjd7ZXRizm6a6OJF929XN2jmwhonba2dGkbB4/HPTshJDKiFjY5oTo5rmttcA+8w2uHDSyiduqRra6jkA1nbNTSj6zRG6Vl+ZaWm3c4qn1ZfPUtidRx1gdH1tNPHI2OVzBa4DjYOIuL2cBYg21X5hssEL6iSSkkifRtJdJLN1pa5zP0bSHuFy02sN17KHK48DwxKOXaXB54dWytgp5Khhy0bX01HFvfNK5xY1wHLKGsb3Zju36dstsu2ClijmDXy2LpXaave4vkPhmcVxbHbLn6OtrCZKpzA5rCLMp87QSxjbntC9i/ebcBorkmS7soyTT+GPCMS6Qnmr2hpIN8dOxr3DgDcyG/jaNqvCoGzrxPj2JTfUJjHk4MP8iv6qyPc6PRRrHfkKi0r/AGTGZIzpFWsD2Hh1jQbjzsftNV6VQ6S8JdLTCeIfTUzhKy28gWzjTXdrb9lJHwX5k61LtuW9FDbK442rgZID2i0Zh38fnoplQWRkpK0F8vcACToALk+G9fShdtJS2gqiP9mQfaaW/ihBJ0myD2Lh9rmkxKXXMXR0oO5sbTYuA4Em/fv5q0YpjEFMA6eVkYO7MdT4DeVzbIwhlFTNFrCJm7j2RcrFelOaR2IzB97NyiMcA3KCLeJufG6dLVIyzyejiT5bN4oK+KZmeGRsjD8TSCPDRdKxnoSmk9plYL9UY7uHDMHANPjbN6LZlElTouwZfUhqPiaVrWlziGtAuSTYAcySo7DdoqWd5ZDPHI8fC12um8gcR3hVHpqmkFHGG3DHSgSW/dJaD3X+4LHcLmkZNG6K4kD25Lb730HnuTRhasozdU8c9NH9F7V4E2sp3RnR47UT+LHj3SDvHIrx2Jxl1VStfJpKwuimHJ7NDfxFj5qebuVR2P7NbiUYHZ65jtN13M1SLgvltNPzsW9EUbi9f1Yyt94/Ic1BY3SI/HazM7INzd/ef7KmbZTnqRCz353tiaOeYi/4DzU+onZSAVuIvn3w0gyx8jI69yOBtYn7J5KxbGTI3J15NCwuiEEMcTd0bGtHkLLqRFWbEq2Mr6Z6YdZTSkaN7L/AuJ/A+q0PAtqaingZFNTPqo2tDY54HMOZtuz1kbnAh1tCRcHfpuVM6WWZ4JP2Aw/9391D7NMgji/8SZZ6eN9KyCaSMulu6OVhyG2XM0PJO67ldFujl54x9R2vzgssNBKynjeH+w+z1E7onSZS6OF/WNa3eRcMcBrxaDwUzsjs77UYyGPZQRP6wGS/WVUoN+scHdrIHdq594gcAvPZXCDNVU9PI41DKJnW1L5CXh07xaNvbv7ozvsd3YWrhNFd2V5siT0x8U33+gRETmUwXomdnkxCTi6e9/EyH8VoqzboU/Q1QPvdaL/ZP91pKzT+Y7XS/wCpBfhC/USmgy6SN2FVxZcimqHF0LjuY4ntRnu1t4W71otBXtkHJ3Fv9O5c+0eBx1kDoZRodWu4tcNzh+dRcLP8GxCWnm9jqjlnZ+iffSRvwkHidPPxCf5kZd8Uq7Pj+v6NUXHjFF10E0N7dZG9l+WZpF/K646HGgdJND9bh58lLtcCLjUJODRakisdHNd1lEyN1hJATBI3kYzYerbfNdm0WylLW2M7LuboHtOVwHK43jxUNtBSyUNQ6vp2F8TwBWQjebbpWDmOPnzJVpwrE4qmNssLw9juI4dxHA9xTPyiuFNenPt9/c8MCwGCjYWQMyAm7jclxPeTqVJoiUtSSVI5sQoY543RysD2OFi0/nQ96gsG2EoqaXrY4yXj3S9xdl/dB+/erMvwm2pU2yHCLdtHzNKGtLnEBrQS4ncABckqp9HIdIyoq3C3tM7nsH7Dey0nv3+i48axB2JSGjpT/p2ke11A922/q2HiTxKnpsQZCxsUAADQGtt7oA0AHNTVIq1KUr7L7s78SxERiw1fwHLvKrEkhcSSbk7yj3Em5Nyd5UZjuMMpo8ztXHRjBvcf6cypSFnPuzj2pxNzGtgh7U83ZYBwB3u/P4K+bKYI2jpo4W7wLvPNx94/h5Ks9H+zb85rarWZ/ug/AOAHgFflEn2JwQfzv/n0CIvGrmyMc7kNPHglNBRds3Z4ao8Mklv4Wm33L46K8PqqqjjbTsjhbH1kbquQZnAOeXubCwbyLgku0vwPD5x39Wnvu6qS/wBgq6dAQ/8A5LP/AFZbeoV8FaOV1E5RlaLns9gcVHCIYr2BLnOcbve46ue93FxOpKk0RWGIIiIAwXoqsyfEYTo5s+7wdI0/NaKszgd7LtBXMAsHuL/EOs93zcfRaW11xcbis+RfEdjo5XiS8H6iIkNQUJtVs1FXRZH9l7dY5B7zD3cxzH/Km0QnREoqSpmTR4lNRyez14y/7c/wPHC54H8lWilrHN1Y7Q66ag/grJi2FxVMZjmYHsPA8O8HeD3hZ3X7LVlAS6kd18G8xPPaH7p/PmntMyyhLH7r7l1gx3g9vmP6FQdVgMXWGehqPY5ne+230T9b9ph0HHUc1A0W1kLjklDoJOLZBYeTv62U7G8OF2kEcwbj5Iqg1qa8npHtHiEP6xRde0b5aVwdf/29T9y9Rt/H8VLWNPIwm68Qbbl99c76zvUo2J1SXDPiTbiZ+kGH1BPOa0TPHM7f4KNq4Kmr/XJ8sXGnp9GnufIdSOakiV+I+gruXzOz7jcGsEcbWxxt3MYLDz5nvK+FF4ntFTwe/IL/AFW9p3oN3mowVNbWdmBhp4j8bh9IR+y3h+dVNCua4W53Y3tAyDsMHWzHRsbdT/FbcF07I7Ivkl9qrDmk+EfC0cm9/fw+al9l9iIqftOGZ595zjdx53PDwCt4FtAocq2RZDC5PVP9A1thYbgv1ESGoKG2iqNGsHHU/h+e5S73gAk7hqVUayfO9zuZ08OClFeR0qIbaR9qSc/+W8eot+K0DoNiy4NTn6zpnf8AzPH4LMdvJstG8fWLW/8AcD+C2zo+oupw2jjtYiCMuHe5oc75kq+HByuqfxJFgRETmYIiIAwnphpvZ8ZpKncyZgY7xaSx3o17CrRgNZcdWd493w5L36d8E6/DjM0dumcJARvynsv+Vj/Cqbs9iXWwRTNNiQL9zho75gqrIjd0eSrRoiLkw6tErb/EPeH54LrVJ1E7CIiACIiAIfGNm6eoFpI2nyB/48rKmVnRtkOankliPONxt5tJB8rrS0UqTRVPDCXKMnODYjGdKkO7pI7fn1XyY8T4Opz/AAlaygaOSbWV/wCMuzZlLcNxOTTrY2/uRkn7l7xbA1Ev6xUzPH1fcb6XP3BagijWyf8AGj3bZUsG2Dp4NQ1t+dru+07d5Kz09Kxgs1oHfx9V7IobbLowjHhBERQMERceJVwib+0fdH4+CAbo4Mfrf+mPF34BQa+nOJJJ1J3r5TozSduyrbVxe0VVFRjXrZW5h3FwaPK2b0X9JxsDQANwAA8lhHRXQ+24zLVHWOlblZyzEFje46Zz6Fbyr4qkcrLLVNsIiKSsIiIA8K6lbLG+J4zMka5jweIcCCPQr+csBhdRVtTh0hP0biYyeIsCPVha71X9KLIunXZp2WPE6cfSwWbLbiy5s4jjlJse53coatD456ZWc1LUOjcHN/57irRRVjZG3HmOIVGwqvbPEyVu5w1HI8R5FSFPO5jszTY/nes7R1oTr6FyRcGH4m2TQ6O5c/Bd6U0pphERABERABERABERABERABEUfiOKNj0Hady4Dx/ogG0j2rq1sTbnU8Bz/sqvUzl7i5x1P5sF+TzOeczjcleaZIzylqCiNq8U9np3uBs53ZZ4nj5C58lLqA2cwn/OMUDCCaSl7Uh4O193X65Fv3WlPFWzPmnoiaj0N7M+xYczMLSz/SycxcDI3yb8yVekRXHNCIiACIiAC86mBsjHMeA5rgWuB3EEWIXoiAP5vxTDH4LXmneSaScl0Dzw1tr3tuA7yKsi03bbZWLEaZ0Euh96N/FjraOHdwI4hYThVZLRTuw+tGV7DaN53OHw68QeB8lXOPc19Plr4WWoFSlFjTm6P7Q58f7qKRVm1NrguFNVskHZN+7j6L3VDqKxkWr5Gs73ODfmSkG3ULTb2iJ3if8A7BRpZZ60VyXxFAUG1cMo7Ja7mWODvuUizFoj8VvEFRTLFOL4Z3IuYV8X+431X4cQi/3G+qgm0dSLgfi8Q+K/gCuWbHm/C0nx0RRDmiZXPVVjIx2j5cfRV6pxeRw3ho7tPmVAT4/TNvmnjvx7QJ+V0yiVyzJFlrcZc7RnZHzP9FFrgp8ap3kBs8ZJ3DML+h1XepqirVqCIofaXHm0sfB0rtI2d/MgcPvQlZEpKKtnHtZib+xSU4LqichoDd4DjbyJ3dwuVtHRzsi3DaNkOhld253Di8jUD9kbh4X4qq9EWwDoP9fWAmrkuWNd/wBNrha/75GncNOa1JXpUc3Jkc5WERFJWEREAEREAEREAFVOkHYaHE4cr7MmYD1MwGrTyP1mHiPMK1ogD+aaXEp6CY0eItLHN0ZKdWkbgc3xN5O9VH47tg97jFSaAaGW38t9w796uP8AiC2gZLJFQRtY57D1kr7AuYSOywH4bjtHn2VmtPCGCw/5SNI0wyTlGrOY0Jcc0r3PdxJJ+86r7/y6P6vzP9V7zShrSTwXlQ1Be0ki2tkbhUbo8v8AL8pvG5zHcCD+O9T2C7XyROEdV2mbhIBqPH6w+fio5fE0QcLHco55GScd4moRyBwDmkEEXBG4hfSoewuLOjkNLIbtNzETz3keB+/xV8SNUaYT1KwoPaTaRlKLe/KfdYOHe7kPvXbjmJCnhfKd4HZHNx90eqzSna6RxmlOZ7zfX8/kKYruJlyNfCuT0rKioqTmnkIbwYNAO639blebcNj5X8z+C60T2UaV3ON+GxncCPM/iumhxKppTeN5fHxY7Uf28Quamrczy0ixBNvJdiCElzEsc23MRiaY2udM7siO247tSN45W1KvnRn0aODxX4kM85IdFE7dHxDnDdmHBu5vjux3DsQfQ1MVXCGl0brlpAsb6HwuLi/C6/rHBMUjqoIp4jdkrA5vPUbj3g6HwUxSXBXlnKTqR2oiJioIiIAIiIAIiIAIiIAL4mkDWlx3NBJ8hdfa4cda400wZ7xifl8cpsgD+Tp601NTUVLtTLI9wvyc4kDwAsPJei4cIIyEcQdV3JHyaYfKROMTXIaOGp/P53rtw5to2+qiZzcvd32+f9lN0w7DfAfcpfAsN5NnoiIlLTjr3FhZK3exwPobhavTTB7GvG5zQ4eYusnxZw6u3EkWWmYN0XYq+nhe2tjja+Njgx2e7AWghp7O8btOSHG0LHKscnZVOkWoLpYIBu993mbD0APqosBdW2uz1RQVscdVKJXOYHNkF7WOZtu1yI+a5VNVsClqbkERFAxBVwLZSR4qahkzNB5hRuINvKBzbb7174O+7LcimfBVHaTR2SMuCDxWwf4dMWL6WopXb4JA5v7subTyc1x/iCyFaL/hxaTUVzh7mWO/iXyFvyDkRIy9jdkRExSEREAEREAEREAEREAEREAZLtr0MRzyvqKOb2d7yXPY4XjJOpLbasueGo5LK8e2UrKM5ZJIXfulx+9gREEptFQeCLjTfquiOvfoBb0REAm0dcBmdaxZr+eSuWEdGdfUtD2z07WnmX39BH+KIoonU/JoGyHQrDBI2arlNS9pDmsAyx3GoLr3LrHhoO4rWAiKRSu7a7GU2JRCOcEObcxyNNnsJGtuBB4g8vNZDinQnVxH6Cric3h1ge0/9rXIiAuij41glVSuyyPicf2bn72hQ0tZK3eW+iIoobU/JyyVDnODja43LuweklfpG5gufiv/AEKIpItmi4D0O1dTZ01VEyM2PYzOcRfUWLWgepW27I7LwYdTiCnBte73OsXPdxc4gf8ACIgi7JtERABERABERABERAH/2Q=="/>
          <p:cNvSpPr>
            <a:spLocks noChangeAspect="1" noChangeArrowheads="1"/>
          </p:cNvSpPr>
          <p:nvPr/>
        </p:nvSpPr>
        <p:spPr bwMode="auto">
          <a:xfrm>
            <a:off x="155575" y="-1371600"/>
            <a:ext cx="2714625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6" name="Picture 6" descr="http://www.clker.com/cliparts/8/b/e/8/1245696592590661388bloodsong_Pig-RoundCartoon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657600"/>
            <a:ext cx="271462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685800"/>
            <a:ext cx="7572375" cy="5638800"/>
          </a:xfrm>
          <a:prstGeom prst="roundRect">
            <a:avLst/>
          </a:prstGeom>
          <a:solidFill>
            <a:schemeClr val="bg1">
              <a:alpha val="6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Rule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Utilitarians</a:t>
            </a:r>
            <a:r>
              <a:rPr lang="en-GB" sz="32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critique Act Utilitarianism by claiming:</a:t>
            </a:r>
            <a:endParaRPr lang="en-GB" sz="3200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In particular cases, act utilitarianism can justify disobeying important moral rules and violating individual rights.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Act utilitarianism also takes too </a:t>
            </a:r>
            <a:r>
              <a:rPr lang="en-GB" sz="3200" b="1" u="sng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much time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to calculate in each and every case.</a:t>
            </a:r>
            <a:endParaRPr lang="en-GB" sz="3200" b="1" u="sng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363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Exercise: You have 30 happiness points to distribute across nine things.  </vt:lpstr>
      <vt:lpstr>Problem with utilitarianism?</vt:lpstr>
      <vt:lpstr>Team Treasure Hunt</vt:lpstr>
      <vt:lpstr>So what next:</vt:lpstr>
      <vt:lpstr>Act Vs Rule Utilitarianism</vt:lpstr>
      <vt:lpstr>Mill Quote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Becki</dc:creator>
  <cp:lastModifiedBy>Becki</cp:lastModifiedBy>
  <cp:revision>18</cp:revision>
  <dcterms:created xsi:type="dcterms:W3CDTF">2013-09-08T20:49:20Z</dcterms:created>
  <dcterms:modified xsi:type="dcterms:W3CDTF">2013-09-22T20:45:05Z</dcterms:modified>
</cp:coreProperties>
</file>