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5561C-86EA-4132-AE66-DCC997F09375}" type="datetimeFigureOut">
              <a:rPr lang="en-US" smtClean="0"/>
              <a:pPr/>
              <a:t>27-Sep-14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F0230-6D4A-4B9B-88EF-C6248C3557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out hand out- get students to read the quote…</a:t>
            </a:r>
            <a:endParaRPr lang="en-US" dirty="0"/>
          </a:p>
        </p:txBody>
      </p:sp>
      <p:sp>
        <p:nvSpPr>
          <p:cNvPr id="4" name="Slide Number Placeholder 3"/>
          <p:cNvSpPr>
            <a:spLocks noGrp="1"/>
          </p:cNvSpPr>
          <p:nvPr>
            <p:ph type="sldNum" sz="quarter" idx="10"/>
          </p:nvPr>
        </p:nvSpPr>
        <p:spPr/>
        <p:txBody>
          <a:bodyPr/>
          <a:lstStyle/>
          <a:p>
            <a:fld id="{722F0230-6D4A-4B9B-88EF-C6248C35573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B38E6-CE0B-471E-93E7-6F644223D1E7}" type="datetimeFigureOut">
              <a:rPr lang="en-US" smtClean="0"/>
              <a:pPr/>
              <a:t>27-Sep-14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B38E6-CE0B-471E-93E7-6F644223D1E7}" type="datetimeFigureOut">
              <a:rPr lang="en-US" smtClean="0"/>
              <a:pPr/>
              <a:t>27-Sep-14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B38E6-CE0B-471E-93E7-6F644223D1E7}" type="datetimeFigureOut">
              <a:rPr lang="en-US" smtClean="0"/>
              <a:pPr/>
              <a:t>27-Sep-14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9EC6F9-5109-4C00-AD3F-B109544EBF3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B38E6-CE0B-471E-93E7-6F644223D1E7}" type="datetimeFigureOut">
              <a:rPr lang="en-US" smtClean="0"/>
              <a:pPr/>
              <a:t>27-Sep-14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B38E6-CE0B-471E-93E7-6F644223D1E7}" type="datetimeFigureOut">
              <a:rPr lang="en-US" smtClean="0"/>
              <a:pPr/>
              <a:t>27-Sep-14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B38E6-CE0B-471E-93E7-6F644223D1E7}" type="datetimeFigureOut">
              <a:rPr lang="en-US" smtClean="0"/>
              <a:pPr/>
              <a:t>27-Sep-14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B38E6-CE0B-471E-93E7-6F644223D1E7}" type="datetimeFigureOut">
              <a:rPr lang="en-US" smtClean="0"/>
              <a:pPr/>
              <a:t>27-Sep-14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B38E6-CE0B-471E-93E7-6F644223D1E7}" type="datetimeFigureOut">
              <a:rPr lang="en-US" smtClean="0"/>
              <a:pPr/>
              <a:t>27-Sep-14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38E6-CE0B-471E-93E7-6F644223D1E7}" type="datetimeFigureOut">
              <a:rPr lang="en-US" smtClean="0"/>
              <a:pPr/>
              <a:t>27-Sep-14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38E6-CE0B-471E-93E7-6F644223D1E7}" type="datetimeFigureOut">
              <a:rPr lang="en-US" smtClean="0"/>
              <a:pPr/>
              <a:t>27-Sep-14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38E6-CE0B-471E-93E7-6F644223D1E7}" type="datetimeFigureOut">
              <a:rPr lang="en-US" smtClean="0"/>
              <a:pPr/>
              <a:t>27-Sep-14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200AB-7EC2-42B9-8808-4941D3833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B38E6-CE0B-471E-93E7-6F644223D1E7}" type="datetimeFigureOut">
              <a:rPr lang="en-US" smtClean="0"/>
              <a:pPr/>
              <a:t>27-Sep-14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200AB-7EC2-42B9-8808-4941D38331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ww.toonpool.com/user/997/files/intelligent_design_god_285635.jpg"/>
          <p:cNvPicPr>
            <a:picLocks noChangeAspect="1" noChangeArrowheads="1"/>
          </p:cNvPicPr>
          <p:nvPr/>
        </p:nvPicPr>
        <p:blipFill>
          <a:blip r:embed="rId2" cstate="print"/>
          <a:srcRect/>
          <a:stretch>
            <a:fillRect/>
          </a:stretch>
        </p:blipFill>
        <p:spPr bwMode="auto">
          <a:xfrm>
            <a:off x="0" y="0"/>
            <a:ext cx="9178149"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457200" y="476250"/>
            <a:ext cx="4038600" cy="5649913"/>
          </a:xfrm>
        </p:spPr>
        <p:txBody>
          <a:bodyPr/>
          <a:lstStyle/>
          <a:p>
            <a:r>
              <a:rPr lang="en-GB"/>
              <a:t>In the same way when we look at the world we can infer a design because of the way in which things fit together for  a purpose</a:t>
            </a:r>
          </a:p>
        </p:txBody>
      </p:sp>
      <p:pic>
        <p:nvPicPr>
          <p:cNvPr id="39944" name="Picture 8" descr="71196866"/>
          <p:cNvPicPr>
            <a:picLocks noGrp="1" noChangeAspect="1" noChangeArrowheads="1"/>
          </p:cNvPicPr>
          <p:nvPr>
            <p:ph sz="half" idx="2"/>
          </p:nvPr>
        </p:nvPicPr>
        <p:blipFill>
          <a:blip r:embed="rId2" cstate="print"/>
          <a:srcRect t="8594"/>
          <a:stretch>
            <a:fillRect/>
          </a:stretch>
        </p:blipFill>
        <p:spPr>
          <a:xfrm>
            <a:off x="4859338" y="836613"/>
            <a:ext cx="3867150" cy="5327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993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993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457200" y="476250"/>
            <a:ext cx="4038600" cy="5649913"/>
          </a:xfrm>
        </p:spPr>
        <p:txBody>
          <a:bodyPr/>
          <a:lstStyle/>
          <a:p>
            <a:r>
              <a:rPr lang="en-GB"/>
              <a:t>Paley thought that a similar conclusion might be drawn from the intricate mechanisms of the human body.</a:t>
            </a:r>
          </a:p>
          <a:p>
            <a:r>
              <a:rPr lang="en-GB"/>
              <a:t>He used many examples including the human eye.</a:t>
            </a:r>
          </a:p>
        </p:txBody>
      </p:sp>
      <p:pic>
        <p:nvPicPr>
          <p:cNvPr id="44038" name="Picture 6" descr="200405147-001"/>
          <p:cNvPicPr>
            <a:picLocks noGrp="1" noChangeAspect="1" noChangeArrowheads="1"/>
          </p:cNvPicPr>
          <p:nvPr>
            <p:ph sz="half" idx="2"/>
          </p:nvPr>
        </p:nvPicPr>
        <p:blipFill>
          <a:blip r:embed="rId2" cstate="print"/>
          <a:srcRect t="7457"/>
          <a:stretch>
            <a:fillRect/>
          </a:stretch>
        </p:blipFill>
        <p:spPr>
          <a:xfrm>
            <a:off x="4716463" y="333375"/>
            <a:ext cx="3971925" cy="4110038"/>
          </a:xfrm>
          <a:noFill/>
          <a:ln/>
        </p:spPr>
      </p:pic>
      <p:pic>
        <p:nvPicPr>
          <p:cNvPr id="44040" name="Picture 8" descr="macula_dr"/>
          <p:cNvPicPr>
            <a:picLocks noChangeAspect="1" noChangeArrowheads="1"/>
          </p:cNvPicPr>
          <p:nvPr/>
        </p:nvPicPr>
        <p:blipFill>
          <a:blip r:embed="rId3" cstate="print"/>
          <a:srcRect/>
          <a:stretch>
            <a:fillRect/>
          </a:stretch>
        </p:blipFill>
        <p:spPr bwMode="auto">
          <a:xfrm>
            <a:off x="5148263" y="4724400"/>
            <a:ext cx="2381250" cy="18383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body" sz="half" idx="1"/>
          </p:nvPr>
        </p:nvSpPr>
        <p:spPr>
          <a:xfrm>
            <a:off x="457200" y="476250"/>
            <a:ext cx="4038600" cy="5649913"/>
          </a:xfrm>
        </p:spPr>
        <p:txBody>
          <a:bodyPr/>
          <a:lstStyle/>
          <a:p>
            <a:pPr marL="533400" indent="-533400"/>
            <a:r>
              <a:rPr lang="en-GB" sz="2800"/>
              <a:t>So the argument is in 2 stages:</a:t>
            </a:r>
          </a:p>
          <a:p>
            <a:pPr marL="533400" indent="-533400">
              <a:buFontTx/>
              <a:buAutoNum type="alphaUcPeriod"/>
            </a:pPr>
            <a:r>
              <a:rPr lang="en-GB" sz="2800">
                <a:solidFill>
                  <a:srgbClr val="FF0000"/>
                </a:solidFill>
              </a:rPr>
              <a:t>It tries to establish that there is order/ design and purpose in the universe</a:t>
            </a:r>
          </a:p>
          <a:p>
            <a:pPr marL="533400" indent="-533400">
              <a:buFontTx/>
              <a:buAutoNum type="alphaUcPeriod"/>
            </a:pPr>
            <a:r>
              <a:rPr lang="en-GB" sz="2800">
                <a:solidFill>
                  <a:srgbClr val="008000"/>
                </a:solidFill>
              </a:rPr>
              <a:t>It then makes the step to the conclusion that there is something divine behind this order and purpose.</a:t>
            </a:r>
          </a:p>
        </p:txBody>
      </p:sp>
      <p:pic>
        <p:nvPicPr>
          <p:cNvPr id="66563" name="Picture 3" descr="rock"/>
          <p:cNvPicPr>
            <a:picLocks noGrp="1" noChangeAspect="1" noChangeArrowheads="1"/>
          </p:cNvPicPr>
          <p:nvPr>
            <p:ph sz="half" idx="2"/>
          </p:nvPr>
        </p:nvPicPr>
        <p:blipFill>
          <a:blip r:embed="rId2" cstate="print"/>
          <a:srcRect/>
          <a:stretch>
            <a:fillRect/>
          </a:stretch>
        </p:blipFill>
        <p:spPr>
          <a:xfrm>
            <a:off x="4648200" y="2060575"/>
            <a:ext cx="4038600" cy="3148013"/>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500"/>
                                        <p:tgtEl>
                                          <p:spTgt spid="66562">
                                            <p:txEl>
                                              <p:pRg st="0" end="0"/>
                                            </p:txEl>
                                          </p:spTgt>
                                        </p:tgtEl>
                                      </p:cBhvr>
                                    </p:animEffect>
                                    <p:anim calcmode="lin" valueType="num">
                                      <p:cBhvr>
                                        <p:cTn id="8"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656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6562">
                                            <p:txEl>
                                              <p:pRg st="1" end="1"/>
                                            </p:txEl>
                                          </p:spTgt>
                                        </p:tgtEl>
                                        <p:attrNameLst>
                                          <p:attrName>style.visibility</p:attrName>
                                        </p:attrNameLst>
                                      </p:cBhvr>
                                      <p:to>
                                        <p:strVal val="visible"/>
                                      </p:to>
                                    </p:set>
                                    <p:animEffect transition="in" filter="fade">
                                      <p:cBhvr>
                                        <p:cTn id="14" dur="500"/>
                                        <p:tgtEl>
                                          <p:spTgt spid="66562">
                                            <p:txEl>
                                              <p:pRg st="1" end="1"/>
                                            </p:txEl>
                                          </p:spTgt>
                                        </p:tgtEl>
                                      </p:cBhvr>
                                    </p:animEffect>
                                    <p:anim calcmode="lin" valueType="num">
                                      <p:cBhvr>
                                        <p:cTn id="15"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656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6562">
                                            <p:txEl>
                                              <p:pRg st="2" end="2"/>
                                            </p:txEl>
                                          </p:spTgt>
                                        </p:tgtEl>
                                        <p:attrNameLst>
                                          <p:attrName>style.visibility</p:attrName>
                                        </p:attrNameLst>
                                      </p:cBhvr>
                                      <p:to>
                                        <p:strVal val="visible"/>
                                      </p:to>
                                    </p:set>
                                    <p:animEffect transition="in" filter="fade">
                                      <p:cBhvr>
                                        <p:cTn id="21" dur="500"/>
                                        <p:tgtEl>
                                          <p:spTgt spid="66562">
                                            <p:txEl>
                                              <p:pRg st="2" end="2"/>
                                            </p:txEl>
                                          </p:spTgt>
                                        </p:tgtEl>
                                      </p:cBhvr>
                                    </p:animEffect>
                                    <p:anim calcmode="lin" valueType="num">
                                      <p:cBhvr>
                                        <p:cTn id="22"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6562">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latin typeface="Bradley Hand ITC" pitchFamily="66" charset="0"/>
              </a:rPr>
              <a:t>Christmas Homework</a:t>
            </a:r>
            <a:endParaRPr lang="en-US" sz="6000" b="1" dirty="0">
              <a:solidFill>
                <a:srgbClr val="00B050"/>
              </a:solidFill>
              <a:latin typeface="Bradley Hand ITC" pitchFamily="66" charset="0"/>
            </a:endParaRPr>
          </a:p>
        </p:txBody>
      </p:sp>
      <p:sp>
        <p:nvSpPr>
          <p:cNvPr id="3" name="Text Placeholder 2"/>
          <p:cNvSpPr>
            <a:spLocks noGrp="1"/>
          </p:cNvSpPr>
          <p:nvPr>
            <p:ph type="body" sz="half" idx="1"/>
          </p:nvPr>
        </p:nvSpPr>
        <p:spPr>
          <a:xfrm>
            <a:off x="457200" y="1600200"/>
            <a:ext cx="4038600" cy="4953000"/>
          </a:xfrm>
        </p:spPr>
        <p:txBody>
          <a:bodyPr>
            <a:normAutofit/>
          </a:bodyPr>
          <a:lstStyle/>
          <a:p>
            <a:r>
              <a:rPr lang="en-US" b="1" dirty="0" smtClean="0">
                <a:latin typeface="Bradley Hand ITC" pitchFamily="66" charset="0"/>
              </a:rPr>
              <a:t>Answer the questions in decent paragraphs with </a:t>
            </a:r>
            <a:r>
              <a:rPr lang="en-US" b="1" dirty="0" smtClean="0">
                <a:latin typeface="Bradley Hand ITC" pitchFamily="66" charset="0"/>
              </a:rPr>
              <a:t>explanations</a:t>
            </a:r>
            <a:endParaRPr lang="en-US" b="1" dirty="0" smtClean="0">
              <a:latin typeface="Bradley Hand ITC" pitchFamily="66" charset="0"/>
            </a:endParaRPr>
          </a:p>
        </p:txBody>
      </p:sp>
      <p:sp>
        <p:nvSpPr>
          <p:cNvPr id="4" name="Content Placeholder 3"/>
          <p:cNvSpPr>
            <a:spLocks noGrp="1"/>
          </p:cNvSpPr>
          <p:nvPr>
            <p:ph sz="half" idx="2"/>
          </p:nvPr>
        </p:nvSpPr>
        <p:spPr>
          <a:xfrm>
            <a:off x="4648200" y="1600200"/>
            <a:ext cx="4038600" cy="4953000"/>
          </a:xfrm>
        </p:spPr>
        <p:txBody>
          <a:bodyPr>
            <a:normAutofit fontScale="85000" lnSpcReduction="20000"/>
          </a:bodyPr>
          <a:lstStyle/>
          <a:p>
            <a:pPr>
              <a:buNone/>
            </a:pPr>
            <a:r>
              <a:rPr lang="en-GB" dirty="0" smtClean="0">
                <a:solidFill>
                  <a:schemeClr val="accent6">
                    <a:lumMod val="75000"/>
                  </a:schemeClr>
                </a:solidFill>
              </a:rPr>
              <a:t>1. Is there anything that exists in the natural world which does not show the same complexities as the human eye? </a:t>
            </a:r>
          </a:p>
          <a:p>
            <a:pPr>
              <a:buNone/>
            </a:pPr>
            <a:r>
              <a:rPr lang="en-GB" dirty="0" smtClean="0">
                <a:solidFill>
                  <a:schemeClr val="accent6">
                    <a:lumMod val="75000"/>
                  </a:schemeClr>
                </a:solidFill>
              </a:rPr>
              <a:t>2. Are there any design flaws in nature? </a:t>
            </a:r>
          </a:p>
          <a:p>
            <a:pPr>
              <a:buNone/>
            </a:pPr>
            <a:r>
              <a:rPr lang="en-GB" dirty="0" smtClean="0">
                <a:solidFill>
                  <a:schemeClr val="accent6">
                    <a:lumMod val="75000"/>
                  </a:schemeClr>
                </a:solidFill>
              </a:rPr>
              <a:t>3. Does everything in nature have a purpose? </a:t>
            </a:r>
          </a:p>
          <a:p>
            <a:pPr>
              <a:buNone/>
            </a:pPr>
            <a:r>
              <a:rPr lang="en-GB" dirty="0" smtClean="0">
                <a:solidFill>
                  <a:schemeClr val="accent6">
                    <a:lumMod val="75000"/>
                  </a:schemeClr>
                </a:solidFill>
              </a:rPr>
              <a:t>4. is it problematic to compare nature with man-made machinery?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5" name="Picture 7" descr="z-world"/>
          <p:cNvPicPr>
            <a:picLocks noGrp="1" noChangeAspect="1" noChangeArrowheads="1"/>
          </p:cNvPicPr>
          <p:nvPr>
            <p:ph sz="half" idx="2"/>
          </p:nvPr>
        </p:nvPicPr>
        <p:blipFill>
          <a:blip r:embed="rId2" cstate="print"/>
          <a:srcRect/>
          <a:stretch>
            <a:fillRect/>
          </a:stretch>
        </p:blipFill>
        <p:spPr>
          <a:xfrm>
            <a:off x="4211638" y="0"/>
            <a:ext cx="4932362" cy="6858000"/>
          </a:xfrm>
          <a:noFill/>
          <a:ln/>
        </p:spPr>
      </p:pic>
      <p:sp>
        <p:nvSpPr>
          <p:cNvPr id="2052" name="Rectangle 4"/>
          <p:cNvSpPr>
            <a:spLocks noGrp="1" noChangeArrowheads="1"/>
          </p:cNvSpPr>
          <p:nvPr>
            <p:ph type="title"/>
          </p:nvPr>
        </p:nvSpPr>
        <p:spPr>
          <a:xfrm>
            <a:off x="457200" y="274638"/>
            <a:ext cx="8229600" cy="633412"/>
          </a:xfrm>
        </p:spPr>
        <p:txBody>
          <a:bodyPr>
            <a:normAutofit fontScale="90000"/>
          </a:bodyPr>
          <a:lstStyle/>
          <a:p>
            <a:r>
              <a:rPr lang="en-GB" sz="4000"/>
              <a:t>The Teleological Argument</a:t>
            </a:r>
          </a:p>
        </p:txBody>
      </p:sp>
      <p:sp>
        <p:nvSpPr>
          <p:cNvPr id="2053" name="Rectangle 5"/>
          <p:cNvSpPr>
            <a:spLocks noGrp="1" noChangeArrowheads="1"/>
          </p:cNvSpPr>
          <p:nvPr>
            <p:ph type="body" sz="half" idx="1"/>
          </p:nvPr>
        </p:nvSpPr>
        <p:spPr>
          <a:xfrm>
            <a:off x="457200" y="1268413"/>
            <a:ext cx="4546600" cy="4857750"/>
          </a:xfrm>
        </p:spPr>
        <p:txBody>
          <a:bodyPr>
            <a:normAutofit lnSpcReduction="10000"/>
          </a:bodyPr>
          <a:lstStyle/>
          <a:p>
            <a:r>
              <a:rPr lang="en-GB" dirty="0"/>
              <a:t>The argument from design</a:t>
            </a:r>
          </a:p>
          <a:p>
            <a:r>
              <a:rPr lang="en-GB" dirty="0"/>
              <a:t>Better called the argument for design</a:t>
            </a:r>
          </a:p>
          <a:p>
            <a:r>
              <a:rPr lang="en-GB" dirty="0" err="1"/>
              <a:t>Telos</a:t>
            </a:r>
            <a:r>
              <a:rPr lang="en-GB" dirty="0"/>
              <a:t> – </a:t>
            </a:r>
            <a:r>
              <a:rPr lang="en-GB" dirty="0" err="1" smtClean="0"/>
              <a:t>greek</a:t>
            </a:r>
            <a:r>
              <a:rPr lang="en-GB" dirty="0" smtClean="0"/>
              <a:t> </a:t>
            </a:r>
            <a:r>
              <a:rPr lang="en-GB" dirty="0"/>
              <a:t>= end, </a:t>
            </a:r>
            <a:r>
              <a:rPr lang="en-GB" dirty="0" err="1"/>
              <a:t>purpose,goal,target</a:t>
            </a:r>
            <a:endParaRPr lang="en-GB" dirty="0"/>
          </a:p>
          <a:p>
            <a:r>
              <a:rPr lang="en-GB" dirty="0"/>
              <a:t>A </a:t>
            </a:r>
            <a:r>
              <a:rPr lang="en-GB" dirty="0" err="1"/>
              <a:t>posteriori</a:t>
            </a:r>
            <a:r>
              <a:rPr lang="en-GB" dirty="0"/>
              <a:t> argument</a:t>
            </a:r>
          </a:p>
          <a:p>
            <a:r>
              <a:rPr lang="en-GB" dirty="0"/>
              <a:t>Analogy</a:t>
            </a:r>
          </a:p>
          <a:p>
            <a:r>
              <a:rPr lang="en-GB" dirty="0" err="1"/>
              <a:t>Anthropic</a:t>
            </a:r>
            <a:r>
              <a:rPr lang="en-GB" dirty="0"/>
              <a:t> argument </a:t>
            </a:r>
          </a:p>
          <a:p>
            <a:pPr>
              <a:buFontTx/>
              <a:buNone/>
            </a:pPr>
            <a:endParaRPr lang="en-GB"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768" decel="100000"/>
                                        <p:tgtEl>
                                          <p:spTgt spid="2052"/>
                                        </p:tgtEl>
                                      </p:cBhvr>
                                    </p:animEffect>
                                    <p:animScale>
                                      <p:cBhvr>
                                        <p:cTn id="8" dur="768" decel="100000"/>
                                        <p:tgtEl>
                                          <p:spTgt spid="2052"/>
                                        </p:tgtEl>
                                      </p:cBhvr>
                                      <p:from x="10000" y="10000"/>
                                      <p:to x="200000" y="450000"/>
                                    </p:animScale>
                                    <p:animScale>
                                      <p:cBhvr>
                                        <p:cTn id="9" dur="1230" accel="100000" fill="hold">
                                          <p:stCondLst>
                                            <p:cond delay="768"/>
                                          </p:stCondLst>
                                        </p:cTn>
                                        <p:tgtEl>
                                          <p:spTgt spid="2052"/>
                                        </p:tgtEl>
                                      </p:cBhvr>
                                      <p:from x="200000" y="450000"/>
                                      <p:to x="100000" y="100000"/>
                                    </p:animScale>
                                    <p:set>
                                      <p:cBhvr>
                                        <p:cTn id="10" dur="768" fill="hold"/>
                                        <p:tgtEl>
                                          <p:spTgt spid="2052"/>
                                        </p:tgtEl>
                                        <p:attrNameLst>
                                          <p:attrName>ppt_x</p:attrName>
                                        </p:attrNameLst>
                                      </p:cBhvr>
                                      <p:to>
                                        <p:strVal val="(0.5)"/>
                                      </p:to>
                                    </p:set>
                                    <p:anim from="(0.5)" to="(#ppt_x)" calcmode="lin" valueType="num">
                                      <p:cBhvr>
                                        <p:cTn id="11" dur="1230" accel="100000" fill="hold">
                                          <p:stCondLst>
                                            <p:cond delay="768"/>
                                          </p:stCondLst>
                                        </p:cTn>
                                        <p:tgtEl>
                                          <p:spTgt spid="2052"/>
                                        </p:tgtEl>
                                        <p:attrNameLst>
                                          <p:attrName>ppt_x</p:attrName>
                                        </p:attrNameLst>
                                      </p:cBhvr>
                                    </p:anim>
                                    <p:set>
                                      <p:cBhvr>
                                        <p:cTn id="12" dur="768" fill="hold"/>
                                        <p:tgtEl>
                                          <p:spTgt spid="2052"/>
                                        </p:tgtEl>
                                        <p:attrNameLst>
                                          <p:attrName>ppt_y</p:attrName>
                                        </p:attrNameLst>
                                      </p:cBhvr>
                                      <p:to>
                                        <p:strVal val="(#ppt_y+0.4)"/>
                                      </p:to>
                                    </p:set>
                                    <p:anim from="(#ppt_y+0.4)" to="(#ppt_y)" calcmode="lin" valueType="num">
                                      <p:cBhvr>
                                        <p:cTn id="13" dur="1230" accel="100000" fill="hold">
                                          <p:stCondLst>
                                            <p:cond delay="768"/>
                                          </p:stCondLst>
                                        </p:cTn>
                                        <p:tgtEl>
                                          <p:spTgt spid="205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53">
                                            <p:txEl>
                                              <p:pRg st="0" end="0"/>
                                            </p:txEl>
                                          </p:spTgt>
                                        </p:tgtEl>
                                        <p:attrNameLst>
                                          <p:attrName>style.visibility</p:attrName>
                                        </p:attrNameLst>
                                      </p:cBhvr>
                                      <p:to>
                                        <p:strVal val="visible"/>
                                      </p:to>
                                    </p:set>
                                    <p:anim calcmode="lin" valueType="num">
                                      <p:cBhvr>
                                        <p:cTn id="18" dur="500" fill="hold"/>
                                        <p:tgtEl>
                                          <p:spTgt spid="205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5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5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053">
                                            <p:txEl>
                                              <p:pRg st="1" end="1"/>
                                            </p:txEl>
                                          </p:spTgt>
                                        </p:tgtEl>
                                        <p:attrNameLst>
                                          <p:attrName>style.visibility</p:attrName>
                                        </p:attrNameLst>
                                      </p:cBhvr>
                                      <p:to>
                                        <p:strVal val="visible"/>
                                      </p:to>
                                    </p:set>
                                    <p:anim calcmode="lin" valueType="num">
                                      <p:cBhvr>
                                        <p:cTn id="25" dur="5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05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0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053">
                                            <p:txEl>
                                              <p:pRg st="2" end="2"/>
                                            </p:txEl>
                                          </p:spTgt>
                                        </p:tgtEl>
                                        <p:attrNameLst>
                                          <p:attrName>style.visibility</p:attrName>
                                        </p:attrNameLst>
                                      </p:cBhvr>
                                      <p:to>
                                        <p:strVal val="visible"/>
                                      </p:to>
                                    </p:set>
                                    <p:anim calcmode="lin" valueType="num">
                                      <p:cBhvr>
                                        <p:cTn id="32" dur="5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05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 calcmode="lin" valueType="num">
                                      <p:cBhvr>
                                        <p:cTn id="39" dur="500" fill="hold"/>
                                        <p:tgtEl>
                                          <p:spTgt spid="205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05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05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053">
                                            <p:txEl>
                                              <p:pRg st="4" end="4"/>
                                            </p:txEl>
                                          </p:spTgt>
                                        </p:tgtEl>
                                        <p:attrNameLst>
                                          <p:attrName>style.visibility</p:attrName>
                                        </p:attrNameLst>
                                      </p:cBhvr>
                                      <p:to>
                                        <p:strVal val="visible"/>
                                      </p:to>
                                    </p:set>
                                    <p:anim calcmode="lin" valueType="num">
                                      <p:cBhvr>
                                        <p:cTn id="46" dur="500" fill="hold"/>
                                        <p:tgtEl>
                                          <p:spTgt spid="205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05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05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53">
                                            <p:txEl>
                                              <p:pRg st="5" end="5"/>
                                            </p:txEl>
                                          </p:spTgt>
                                        </p:tgtEl>
                                        <p:attrNameLst>
                                          <p:attrName>style.visibility</p:attrName>
                                        </p:attrNameLst>
                                      </p:cBhvr>
                                      <p:to>
                                        <p:strVal val="visible"/>
                                      </p:to>
                                    </p:set>
                                    <p:anim calcmode="lin" valueType="num">
                                      <p:cBhvr>
                                        <p:cTn id="53" dur="500" fill="hold"/>
                                        <p:tgtEl>
                                          <p:spTgt spid="205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05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0" y="404664"/>
            <a:ext cx="4038600" cy="5649913"/>
          </a:xfrm>
        </p:spPr>
        <p:txBody>
          <a:bodyPr/>
          <a:lstStyle/>
          <a:p>
            <a:r>
              <a:rPr lang="en-GB" dirty="0"/>
              <a:t>Basic argument is – when you look at the world, everything in it and see how complex and ‘designed’ it is, it surely cant have happened by chance there must be an intelligent designer behind it.</a:t>
            </a:r>
          </a:p>
        </p:txBody>
      </p:sp>
      <p:pic>
        <p:nvPicPr>
          <p:cNvPr id="27657" name="Picture 9" descr="https://encrypted-tbn1.gstatic.com/images?q=tbn:ANd9GcQgzwgRIW_XQIo4PgQOI3gkpP80pQ-aU_UF4RRhIFL12gPVp_MT"/>
          <p:cNvPicPr>
            <a:picLocks noGrp="1" noChangeAspect="1" noChangeArrowheads="1"/>
          </p:cNvPicPr>
          <p:nvPr>
            <p:ph sz="half" idx="2"/>
          </p:nvPr>
        </p:nvPicPr>
        <p:blipFill>
          <a:blip r:embed="rId2" cstate="print"/>
          <a:srcRect/>
          <a:stretch>
            <a:fillRect/>
          </a:stretch>
        </p:blipFill>
        <p:spPr bwMode="auto">
          <a:xfrm>
            <a:off x="4283968" y="1628800"/>
            <a:ext cx="4678595" cy="324036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76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body" sz="half" idx="1"/>
          </p:nvPr>
        </p:nvSpPr>
        <p:spPr>
          <a:xfrm>
            <a:off x="457200" y="404813"/>
            <a:ext cx="4835525" cy="5721350"/>
          </a:xfrm>
        </p:spPr>
        <p:txBody>
          <a:bodyPr/>
          <a:lstStyle/>
          <a:p>
            <a:pPr>
              <a:buFontTx/>
              <a:buNone/>
            </a:pPr>
            <a:endParaRPr lang="en-GB" sz="2800"/>
          </a:p>
          <a:p>
            <a:r>
              <a:rPr lang="en-GB"/>
              <a:t>It states that we can see complex designs with a purpose, order, regularity and all sorts of other evidence in the world that suggests an intelligent, infinitely great designer who created it all: God. </a:t>
            </a:r>
          </a:p>
          <a:p>
            <a:pPr>
              <a:buFontTx/>
              <a:buNone/>
            </a:pPr>
            <a:endParaRPr lang="en-GB"/>
          </a:p>
          <a:p>
            <a:endParaRPr lang="en-GB"/>
          </a:p>
        </p:txBody>
      </p:sp>
      <p:pic>
        <p:nvPicPr>
          <p:cNvPr id="46085" name="Picture 5" descr="200405147-001"/>
          <p:cNvPicPr>
            <a:picLocks noGrp="1" noChangeAspect="1" noChangeArrowheads="1"/>
          </p:cNvPicPr>
          <p:nvPr>
            <p:ph sz="half" idx="2"/>
          </p:nvPr>
        </p:nvPicPr>
        <p:blipFill>
          <a:blip r:embed="rId2" cstate="print"/>
          <a:srcRect t="7457"/>
          <a:stretch>
            <a:fillRect/>
          </a:stretch>
        </p:blipFill>
        <p:spPr>
          <a:xfrm>
            <a:off x="5435600" y="1484313"/>
            <a:ext cx="3395663" cy="3330575"/>
          </a:xfrm>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1000">
                                          <p:stCondLst>
                                            <p:cond delay="0"/>
                                          </p:stCondLst>
                                        </p:cTn>
                                        <p:tgtEl>
                                          <p:spTgt spid="460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5"/>
          <p:cNvSpPr>
            <a:spLocks noGrp="1" noChangeArrowheads="1"/>
          </p:cNvSpPr>
          <p:nvPr>
            <p:ph type="body" sz="half" idx="1"/>
          </p:nvPr>
        </p:nvSpPr>
        <p:spPr>
          <a:xfrm>
            <a:off x="457200" y="404813"/>
            <a:ext cx="4043363" cy="5721350"/>
          </a:xfrm>
        </p:spPr>
        <p:txBody>
          <a:bodyPr/>
          <a:lstStyle/>
          <a:p>
            <a:r>
              <a:rPr lang="en-GB"/>
              <a:t>This argument has a long history and many philosophers have explored it &amp; used it down the ages</a:t>
            </a:r>
          </a:p>
          <a:p>
            <a:endParaRPr lang="en-GB"/>
          </a:p>
        </p:txBody>
      </p:sp>
      <p:pic>
        <p:nvPicPr>
          <p:cNvPr id="29703" name="Picture 7" descr="z-stars"/>
          <p:cNvPicPr>
            <a:picLocks noGrp="1" noChangeAspect="1" noChangeArrowheads="1"/>
          </p:cNvPicPr>
          <p:nvPr>
            <p:ph sz="half" idx="2"/>
          </p:nvPr>
        </p:nvPicPr>
        <p:blipFill>
          <a:blip r:embed="rId2" cstate="print"/>
          <a:srcRect/>
          <a:stretch>
            <a:fillRect/>
          </a:stretch>
        </p:blipFill>
        <p:spPr>
          <a:xfrm>
            <a:off x="4572000" y="476672"/>
            <a:ext cx="4244975" cy="3455988"/>
          </a:xfrm>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fade">
                                      <p:cBhvr>
                                        <p:cTn id="7" dur="1000"/>
                                        <p:tgtEl>
                                          <p:spTgt spid="29701">
                                            <p:txEl>
                                              <p:pRg st="0" end="0"/>
                                            </p:txEl>
                                          </p:spTgt>
                                        </p:tgtEl>
                                      </p:cBhvr>
                                    </p:animEffect>
                                    <p:anim calcmode="lin" valueType="num">
                                      <p:cBhvr>
                                        <p:cTn id="8" dur="10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5"/>
          <p:cNvSpPr>
            <a:spLocks noGrp="1" noChangeArrowheads="1"/>
          </p:cNvSpPr>
          <p:nvPr>
            <p:ph type="body" sz="half" idx="1"/>
          </p:nvPr>
        </p:nvSpPr>
        <p:spPr>
          <a:xfrm>
            <a:off x="179512" y="188640"/>
            <a:ext cx="3888432" cy="4392488"/>
          </a:xfrm>
        </p:spPr>
        <p:txBody>
          <a:bodyPr>
            <a:normAutofit lnSpcReduction="10000"/>
          </a:bodyPr>
          <a:lstStyle/>
          <a:p>
            <a:r>
              <a:rPr lang="en-GB" sz="2800" dirty="0"/>
              <a:t>In 44 </a:t>
            </a:r>
            <a:r>
              <a:rPr lang="en-GB" sz="2800" dirty="0" err="1"/>
              <a:t>bc</a:t>
            </a:r>
            <a:r>
              <a:rPr lang="en-GB" sz="2800" dirty="0"/>
              <a:t>, the Roman writer, orator and statesman, Cicero  used this concept in his book De </a:t>
            </a:r>
            <a:r>
              <a:rPr lang="en-GB" sz="2800" dirty="0" err="1"/>
              <a:t>Natura</a:t>
            </a:r>
            <a:r>
              <a:rPr lang="en-GB" sz="2800" dirty="0"/>
              <a:t> </a:t>
            </a:r>
            <a:r>
              <a:rPr lang="en-GB" sz="2800" dirty="0" err="1"/>
              <a:t>Deorum</a:t>
            </a:r>
            <a:r>
              <a:rPr lang="en-GB" sz="2800" dirty="0"/>
              <a:t> (On the Nature of the Gods) to challenge the evolutionary ideas of the philosophers of his day.</a:t>
            </a:r>
          </a:p>
        </p:txBody>
      </p:sp>
      <p:sp>
        <p:nvSpPr>
          <p:cNvPr id="7" name="TextBox 6"/>
          <p:cNvSpPr txBox="1"/>
          <p:nvPr/>
        </p:nvSpPr>
        <p:spPr>
          <a:xfrm>
            <a:off x="4716016" y="260648"/>
            <a:ext cx="4032448" cy="3970318"/>
          </a:xfrm>
          <a:prstGeom prst="rect">
            <a:avLst/>
          </a:prstGeom>
          <a:noFill/>
        </p:spPr>
        <p:txBody>
          <a:bodyPr wrap="square" rtlCol="0">
            <a:spAutoFit/>
          </a:bodyPr>
          <a:lstStyle/>
          <a:p>
            <a:pPr>
              <a:buFont typeface="Arial" pitchFamily="34" charset="0"/>
              <a:buChar char="•"/>
            </a:pPr>
            <a:r>
              <a:rPr lang="en-GB" sz="2800" dirty="0" smtClean="0"/>
              <a:t> Cicero said, “what could be more clear or obvious when we look up to the sky and contemplate the heavens, than that there is some divinity or superior intelligence?”</a:t>
            </a:r>
          </a:p>
          <a:p>
            <a:endParaRPr lang="en-GB" sz="2800" dirty="0"/>
          </a:p>
        </p:txBody>
      </p:sp>
      <p:pic>
        <p:nvPicPr>
          <p:cNvPr id="8" name="Picture 11" descr="71017178"/>
          <p:cNvPicPr>
            <a:picLocks noGrp="1" noChangeAspect="1" noChangeArrowheads="1"/>
          </p:cNvPicPr>
          <p:nvPr>
            <p:ph sz="half" idx="2"/>
          </p:nvPr>
        </p:nvPicPr>
        <p:blipFill>
          <a:blip r:embed="rId2" cstate="print"/>
          <a:srcRect t="12181"/>
          <a:stretch>
            <a:fillRect/>
          </a:stretch>
        </p:blipFill>
        <p:spPr>
          <a:xfrm>
            <a:off x="4211960" y="4168773"/>
            <a:ext cx="4716016" cy="268922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1000"/>
                                        <p:tgtEl>
                                          <p:spTgt spid="31749">
                                            <p:txEl>
                                              <p:pRg st="0" end="0"/>
                                            </p:txEl>
                                          </p:spTgt>
                                        </p:tgtEl>
                                      </p:cBhvr>
                                    </p:animEffect>
                                    <p:anim calcmode="lin" valueType="num">
                                      <p:cBhvr>
                                        <p:cTn id="8" dur="10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174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174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457200" y="404813"/>
            <a:ext cx="4038600" cy="5721350"/>
          </a:xfrm>
        </p:spPr>
        <p:txBody>
          <a:bodyPr/>
          <a:lstStyle/>
          <a:p>
            <a:r>
              <a:rPr lang="en-GB" sz="2800" dirty="0"/>
              <a:t>Thomas Aquinas (1225-1274) also discusses the evidence of Design in Creation. In the 5</a:t>
            </a:r>
            <a:r>
              <a:rPr lang="en-GB" sz="2800" baseline="30000" dirty="0"/>
              <a:t>th</a:t>
            </a:r>
            <a:r>
              <a:rPr lang="en-GB" sz="2800" dirty="0"/>
              <a:t> of his 5 ways he says,” Everything operates as to a design. This design is from God</a:t>
            </a:r>
            <a:r>
              <a:rPr lang="en-GB" sz="2800" dirty="0" smtClean="0"/>
              <a:t>”.</a:t>
            </a:r>
            <a:endParaRPr lang="en-GB" sz="2800" dirty="0"/>
          </a:p>
        </p:txBody>
      </p:sp>
      <p:pic>
        <p:nvPicPr>
          <p:cNvPr id="61443" name="Picture 3" descr="200338535-001"/>
          <p:cNvPicPr>
            <a:picLocks noGrp="1" noChangeAspect="1" noChangeArrowheads="1"/>
          </p:cNvPicPr>
          <p:nvPr>
            <p:ph sz="half" idx="2"/>
          </p:nvPr>
        </p:nvPicPr>
        <p:blipFill>
          <a:blip r:embed="rId2" cstate="print"/>
          <a:srcRect t="8372"/>
          <a:stretch>
            <a:fillRect/>
          </a:stretch>
        </p:blipFill>
        <p:spPr>
          <a:xfrm>
            <a:off x="4644008" y="548680"/>
            <a:ext cx="3895725" cy="3863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2000"/>
                                        <p:tgtEl>
                                          <p:spTgt spid="614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5"/>
          <p:cNvSpPr>
            <a:spLocks noGrp="1" noChangeArrowheads="1"/>
          </p:cNvSpPr>
          <p:nvPr>
            <p:ph type="body" sz="half" idx="1"/>
          </p:nvPr>
        </p:nvSpPr>
        <p:spPr>
          <a:xfrm>
            <a:off x="251520" y="332656"/>
            <a:ext cx="4618856" cy="5661248"/>
          </a:xfrm>
        </p:spPr>
        <p:txBody>
          <a:bodyPr/>
          <a:lstStyle/>
          <a:p>
            <a:pPr>
              <a:lnSpc>
                <a:spcPct val="90000"/>
              </a:lnSpc>
            </a:pPr>
            <a:r>
              <a:rPr lang="en-GB" dirty="0"/>
              <a:t>William Paley </a:t>
            </a:r>
            <a:endParaRPr lang="en-GB" dirty="0" smtClean="0"/>
          </a:p>
          <a:p>
            <a:pPr>
              <a:lnSpc>
                <a:spcPct val="90000"/>
              </a:lnSpc>
              <a:buNone/>
            </a:pPr>
            <a:r>
              <a:rPr lang="en-GB" dirty="0" smtClean="0"/>
              <a:t>( </a:t>
            </a:r>
            <a:r>
              <a:rPr lang="en-GB" dirty="0"/>
              <a:t>1711-1776)</a:t>
            </a:r>
          </a:p>
          <a:p>
            <a:pPr>
              <a:lnSpc>
                <a:spcPct val="90000"/>
              </a:lnSpc>
            </a:pPr>
            <a:r>
              <a:rPr lang="en-GB" dirty="0"/>
              <a:t>Puts forward the most famous form of the argument in his book </a:t>
            </a:r>
            <a:r>
              <a:rPr lang="en-GB" i="1" dirty="0"/>
              <a:t>Natural Theology (1802)</a:t>
            </a:r>
          </a:p>
          <a:p>
            <a:pPr>
              <a:lnSpc>
                <a:spcPct val="90000"/>
              </a:lnSpc>
            </a:pPr>
            <a:r>
              <a:rPr lang="en-GB" dirty="0" smtClean="0"/>
              <a:t>his </a:t>
            </a:r>
            <a:r>
              <a:rPr lang="en-GB" dirty="0"/>
              <a:t>argument is </a:t>
            </a:r>
            <a:r>
              <a:rPr lang="en-GB" i="1" dirty="0" smtClean="0">
                <a:solidFill>
                  <a:srgbClr val="FF0000"/>
                </a:solidFill>
              </a:rPr>
              <a:t>a </a:t>
            </a:r>
            <a:r>
              <a:rPr lang="en-GB" i="1" dirty="0" err="1" smtClean="0">
                <a:solidFill>
                  <a:srgbClr val="FF0000"/>
                </a:solidFill>
              </a:rPr>
              <a:t>posteriori</a:t>
            </a:r>
            <a:r>
              <a:rPr lang="en-GB" i="1" dirty="0" smtClean="0">
                <a:solidFill>
                  <a:srgbClr val="FF0000"/>
                </a:solidFill>
              </a:rPr>
              <a:t> </a:t>
            </a:r>
            <a:r>
              <a:rPr lang="en-GB" dirty="0" smtClean="0"/>
              <a:t>and he </a:t>
            </a:r>
            <a:r>
              <a:rPr lang="en-GB" dirty="0"/>
              <a:t>puts </a:t>
            </a:r>
            <a:r>
              <a:rPr lang="en-GB" dirty="0" smtClean="0"/>
              <a:t>it forward </a:t>
            </a:r>
            <a:r>
              <a:rPr lang="en-GB" dirty="0"/>
              <a:t>using a simple analogy. </a:t>
            </a:r>
          </a:p>
        </p:txBody>
      </p:sp>
      <p:pic>
        <p:nvPicPr>
          <p:cNvPr id="35847" name="Picture 7" descr="71248642"/>
          <p:cNvPicPr>
            <a:picLocks noGrp="1" noChangeAspect="1" noChangeArrowheads="1"/>
          </p:cNvPicPr>
          <p:nvPr>
            <p:ph sz="half" idx="2"/>
          </p:nvPr>
        </p:nvPicPr>
        <p:blipFill>
          <a:blip r:embed="rId3" cstate="print"/>
          <a:srcRect t="12360"/>
          <a:stretch>
            <a:fillRect/>
          </a:stretch>
        </p:blipFill>
        <p:spPr>
          <a:xfrm>
            <a:off x="4932040" y="2420888"/>
            <a:ext cx="4038600" cy="29289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5"/>
          <p:cNvSpPr>
            <a:spLocks noGrp="1" noChangeArrowheads="1"/>
          </p:cNvSpPr>
          <p:nvPr>
            <p:ph type="body" sz="half" idx="1"/>
          </p:nvPr>
        </p:nvSpPr>
        <p:spPr>
          <a:xfrm>
            <a:off x="179389" y="333375"/>
            <a:ext cx="4536628" cy="5792788"/>
          </a:xfrm>
        </p:spPr>
        <p:txBody>
          <a:bodyPr/>
          <a:lstStyle/>
          <a:p>
            <a:r>
              <a:rPr lang="en-GB" dirty="0"/>
              <a:t>He uses the analogy of the watch.</a:t>
            </a:r>
          </a:p>
          <a:p>
            <a:r>
              <a:rPr lang="en-GB" dirty="0"/>
              <a:t>If we came across a watch and opened it up to see the mechanism and how complex it is, we would conclude intelligently that it had a designer and that it didn’t come about by chance.</a:t>
            </a:r>
          </a:p>
        </p:txBody>
      </p:sp>
      <p:pic>
        <p:nvPicPr>
          <p:cNvPr id="33799" name="Picture 7" descr="71055982"/>
          <p:cNvPicPr>
            <a:picLocks noGrp="1" noChangeAspect="1" noChangeArrowheads="1"/>
          </p:cNvPicPr>
          <p:nvPr>
            <p:ph sz="half" idx="2"/>
          </p:nvPr>
        </p:nvPicPr>
        <p:blipFill>
          <a:blip r:embed="rId2" cstate="print"/>
          <a:srcRect t="12181"/>
          <a:stretch>
            <a:fillRect/>
          </a:stretch>
        </p:blipFill>
        <p:spPr>
          <a:xfrm>
            <a:off x="4787900" y="692150"/>
            <a:ext cx="4038600" cy="3241675"/>
          </a:xfrm>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1000" fill="hold"/>
                                        <p:tgtEl>
                                          <p:spTgt spid="3379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379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3797">
                                            <p:txEl>
                                              <p:pRg st="1" end="1"/>
                                            </p:txEl>
                                          </p:spTgt>
                                        </p:tgtEl>
                                        <p:attrNameLst>
                                          <p:attrName>style.visibility</p:attrName>
                                        </p:attrNameLst>
                                      </p:cBhvr>
                                      <p:to>
                                        <p:strVal val="visible"/>
                                      </p:to>
                                    </p:set>
                                    <p:anim calcmode="lin" valueType="num">
                                      <p:cBhvr>
                                        <p:cTn id="14" dur="1000" fill="hold"/>
                                        <p:tgtEl>
                                          <p:spTgt spid="3379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379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493</Words>
  <Application>Microsoft Office PowerPoint</Application>
  <PresentationFormat>On-screen Show (4:3)</PresentationFormat>
  <Paragraphs>34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The Teleological Argument</vt:lpstr>
      <vt:lpstr>Slide 3</vt:lpstr>
      <vt:lpstr>Slide 4</vt:lpstr>
      <vt:lpstr>Slide 5</vt:lpstr>
      <vt:lpstr>Slide 6</vt:lpstr>
      <vt:lpstr>Slide 7</vt:lpstr>
      <vt:lpstr>Slide 8</vt:lpstr>
      <vt:lpstr>Slide 9</vt:lpstr>
      <vt:lpstr>Slide 10</vt:lpstr>
      <vt:lpstr>Slide 11</vt:lpstr>
      <vt:lpstr>Slide 12</vt:lpstr>
      <vt:lpstr>Christmas 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Becki</dc:creator>
  <cp:lastModifiedBy>Becki</cp:lastModifiedBy>
  <cp:revision>8</cp:revision>
  <dcterms:created xsi:type="dcterms:W3CDTF">2013-12-18T20:14:30Z</dcterms:created>
  <dcterms:modified xsi:type="dcterms:W3CDTF">2014-09-27T23:07:24Z</dcterms:modified>
</cp:coreProperties>
</file>