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0" r:id="rId6"/>
    <p:sldId id="265" r:id="rId7"/>
    <p:sldId id="267" r:id="rId8"/>
    <p:sldId id="257" r:id="rId9"/>
    <p:sldId id="258" r:id="rId10"/>
    <p:sldId id="259" r:id="rId11"/>
    <p:sldId id="268" r:id="rId12"/>
    <p:sldId id="269" r:id="rId13"/>
    <p:sldId id="270"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68" d="100"/>
          <a:sy n="68" d="100"/>
        </p:scale>
        <p:origin x="-144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D5EDF3-2AC6-4AF2-AC2D-2C1A02884106}" type="datetimeFigureOut">
              <a:rPr lang="en-US" smtClean="0"/>
              <a:t>25-Sep-13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41145-D813-4D80-8D2B-9AF3D068282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5EDF3-2AC6-4AF2-AC2D-2C1A02884106}" type="datetimeFigureOut">
              <a:rPr lang="en-US" smtClean="0"/>
              <a:t>25-Sep-13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41145-D813-4D80-8D2B-9AF3D06828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5EDF3-2AC6-4AF2-AC2D-2C1A02884106}" type="datetimeFigureOut">
              <a:rPr lang="en-US" smtClean="0"/>
              <a:t>25-Sep-13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41145-D813-4D80-8D2B-9AF3D06828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5EDF3-2AC6-4AF2-AC2D-2C1A02884106}" type="datetimeFigureOut">
              <a:rPr lang="en-US" smtClean="0"/>
              <a:t>25-Sep-13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41145-D813-4D80-8D2B-9AF3D06828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D5EDF3-2AC6-4AF2-AC2D-2C1A02884106}" type="datetimeFigureOut">
              <a:rPr lang="en-US" smtClean="0"/>
              <a:t>25-Sep-13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41145-D813-4D80-8D2B-9AF3D068282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D5EDF3-2AC6-4AF2-AC2D-2C1A02884106}" type="datetimeFigureOut">
              <a:rPr lang="en-US" smtClean="0"/>
              <a:t>25-Sep-13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41145-D813-4D80-8D2B-9AF3D06828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D5EDF3-2AC6-4AF2-AC2D-2C1A02884106}" type="datetimeFigureOut">
              <a:rPr lang="en-US" smtClean="0"/>
              <a:t>25-Sep-13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541145-D813-4D80-8D2B-9AF3D06828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D5EDF3-2AC6-4AF2-AC2D-2C1A02884106}" type="datetimeFigureOut">
              <a:rPr lang="en-US" smtClean="0"/>
              <a:t>25-Sep-13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41145-D813-4D80-8D2B-9AF3D06828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5EDF3-2AC6-4AF2-AC2D-2C1A02884106}" type="datetimeFigureOut">
              <a:rPr lang="en-US" smtClean="0"/>
              <a:t>25-Sep-13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541145-D813-4D80-8D2B-9AF3D06828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D5EDF3-2AC6-4AF2-AC2D-2C1A02884106}" type="datetimeFigureOut">
              <a:rPr lang="en-US" smtClean="0"/>
              <a:t>25-Sep-13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41145-D813-4D80-8D2B-9AF3D068282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D5EDF3-2AC6-4AF2-AC2D-2C1A02884106}" type="datetimeFigureOut">
              <a:rPr lang="en-US" smtClean="0"/>
              <a:t>25-Sep-13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41145-D813-4D80-8D2B-9AF3D068282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5000" b="-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5EDF3-2AC6-4AF2-AC2D-2C1A02884106}" type="datetimeFigureOut">
              <a:rPr lang="en-US" smtClean="0"/>
              <a:t>25-Sep-13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41145-D813-4D80-8D2B-9AF3D06828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5400" y="533400"/>
            <a:ext cx="3810000" cy="2057401"/>
          </a:xfrm>
          <a:solidFill>
            <a:schemeClr val="bg1">
              <a:alpha val="60000"/>
            </a:schemeClr>
          </a:solidFill>
        </p:spPr>
        <p:txBody>
          <a:bodyPr>
            <a:normAutofit/>
          </a:bodyPr>
          <a:lstStyle/>
          <a:p>
            <a:r>
              <a:rPr lang="en-US" sz="6000" b="1" dirty="0" smtClean="0"/>
              <a:t>John Stuart Mill</a:t>
            </a:r>
            <a:endParaRPr lang="en-US" sz="6000" b="1" dirty="0"/>
          </a:p>
        </p:txBody>
      </p:sp>
      <p:sp>
        <p:nvSpPr>
          <p:cNvPr id="3" name="Subtitle 2"/>
          <p:cNvSpPr>
            <a:spLocks noGrp="1"/>
          </p:cNvSpPr>
          <p:nvPr>
            <p:ph type="subTitle" idx="1"/>
          </p:nvPr>
        </p:nvSpPr>
        <p:spPr>
          <a:xfrm>
            <a:off x="5105400" y="2743200"/>
            <a:ext cx="3810000" cy="3352800"/>
          </a:xfrm>
          <a:solidFill>
            <a:schemeClr val="bg1">
              <a:alpha val="60000"/>
            </a:schemeClr>
          </a:solidFill>
        </p:spPr>
        <p:txBody>
          <a:bodyPr>
            <a:noAutofit/>
          </a:bodyPr>
          <a:lstStyle/>
          <a:p>
            <a:r>
              <a:rPr lang="en-US" sz="4400" b="1" dirty="0" smtClean="0">
                <a:solidFill>
                  <a:srgbClr val="FF0066"/>
                </a:solidFill>
              </a:rPr>
              <a:t>What can you remember- </a:t>
            </a:r>
            <a:r>
              <a:rPr lang="en-US" sz="4400" b="1" dirty="0" smtClean="0">
                <a:solidFill>
                  <a:schemeClr val="tx1"/>
                </a:solidFill>
              </a:rPr>
              <a:t>around the room association </a:t>
            </a:r>
            <a:endParaRPr lang="en-US" sz="4400" b="1" dirty="0">
              <a:solidFill>
                <a:schemeClr val="tx1"/>
              </a:solidFill>
            </a:endParaRPr>
          </a:p>
        </p:txBody>
      </p:sp>
      <p:pic>
        <p:nvPicPr>
          <p:cNvPr id="4" name="Picture 2" descr="http://www.utilitarian.net/jsmill.jpg"/>
          <p:cNvPicPr>
            <a:picLocks noChangeAspect="1" noChangeArrowheads="1"/>
          </p:cNvPicPr>
          <p:nvPr/>
        </p:nvPicPr>
        <p:blipFill>
          <a:blip r:embed="rId2" cstate="print"/>
          <a:srcRect/>
          <a:stretch>
            <a:fillRect/>
          </a:stretch>
        </p:blipFill>
        <p:spPr bwMode="auto">
          <a:xfrm>
            <a:off x="533400" y="533400"/>
            <a:ext cx="4405449" cy="5562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990600"/>
            <a:ext cx="8305800" cy="5016758"/>
          </a:xfrm>
          <a:prstGeom prst="rect">
            <a:avLst/>
          </a:prstGeom>
          <a:solidFill>
            <a:schemeClr val="bg1">
              <a:alpha val="59000"/>
            </a:schemeClr>
          </a:solidFill>
        </p:spPr>
        <p:txBody>
          <a:bodyPr wrap="square">
            <a:spAutoFit/>
          </a:bodyPr>
          <a:lstStyle/>
          <a:p>
            <a:pPr marL="609600" indent="-609600" algn="ctr"/>
            <a:r>
              <a:rPr lang="en-GB" sz="4000" b="1" dirty="0" smtClean="0">
                <a:solidFill>
                  <a:srgbClr val="FF0066"/>
                </a:solidFill>
              </a:rPr>
              <a:t>3. </a:t>
            </a:r>
            <a:r>
              <a:rPr lang="en-GB" sz="4000" b="1" dirty="0" smtClean="0"/>
              <a:t>Is it better to be intellectually aware of the world</a:t>
            </a:r>
            <a:r>
              <a:rPr lang="ja-JP" altLang="en-GB" sz="4000" b="1" smtClean="0"/>
              <a:t>’</a:t>
            </a:r>
            <a:r>
              <a:rPr lang="en-GB" altLang="ja-JP" sz="4000" b="1" dirty="0" smtClean="0"/>
              <a:t>s imperfections and the sufferings of people and, hence, be unhappy or dissatisfied, or is it better to be blissfully ignorant of the world</a:t>
            </a:r>
            <a:r>
              <a:rPr lang="ja-JP" altLang="en-GB" sz="4000" b="1" smtClean="0"/>
              <a:t>’</a:t>
            </a:r>
            <a:r>
              <a:rPr lang="en-GB" altLang="ja-JP" sz="4000" b="1" dirty="0" smtClean="0"/>
              <a:t>s troubles and, hence, be happy and content with life?</a:t>
            </a:r>
            <a:endParaRPr lang="en-GB" sz="40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43000"/>
          </a:xfrm>
          <a:solidFill>
            <a:schemeClr val="bg1">
              <a:alpha val="59000"/>
            </a:schemeClr>
          </a:solidFill>
        </p:spPr>
        <p:txBody>
          <a:bodyPr>
            <a:noAutofit/>
          </a:bodyPr>
          <a:lstStyle/>
          <a:p>
            <a:r>
              <a:rPr lang="en-GB" sz="5400" b="1" dirty="0" smtClean="0">
                <a:solidFill>
                  <a:srgbClr val="FF0066"/>
                </a:solidFill>
              </a:rPr>
              <a:t>4. Worksheet task</a:t>
            </a:r>
            <a:r>
              <a:rPr lang="en-GB" sz="5400" b="1" dirty="0" smtClean="0">
                <a:solidFill>
                  <a:srgbClr val="FF0066"/>
                </a:solidFill>
              </a:rPr>
              <a:t>!</a:t>
            </a:r>
            <a:endParaRPr lang="en-GB" sz="5400" b="1" dirty="0">
              <a:solidFill>
                <a:srgbClr val="FF0066"/>
              </a:solidFill>
            </a:endParaRPr>
          </a:p>
        </p:txBody>
      </p:sp>
      <p:sp>
        <p:nvSpPr>
          <p:cNvPr id="3" name="Content Placeholder 2"/>
          <p:cNvSpPr>
            <a:spLocks noGrp="1"/>
          </p:cNvSpPr>
          <p:nvPr>
            <p:ph idx="1"/>
          </p:nvPr>
        </p:nvSpPr>
        <p:spPr>
          <a:xfrm>
            <a:off x="228600" y="1556792"/>
            <a:ext cx="8686800" cy="4463008"/>
          </a:xfrm>
          <a:solidFill>
            <a:schemeClr val="bg1">
              <a:alpha val="58000"/>
            </a:schemeClr>
          </a:solidFill>
        </p:spPr>
        <p:txBody>
          <a:bodyPr/>
          <a:lstStyle/>
          <a:p>
            <a:r>
              <a:rPr lang="en-GB" b="1" dirty="0" smtClean="0"/>
              <a:t>Working in pairs, complete the worksheet on how Rule Utilitarianism improved on the weaknesses of Act Utilitarianism.</a:t>
            </a:r>
          </a:p>
          <a:p>
            <a:r>
              <a:rPr lang="en-GB" b="1" dirty="0" smtClean="0"/>
              <a:t>Add four weaknesses of Rule Utilitarianism at the bottom of the sheet.</a:t>
            </a:r>
            <a:endParaRPr lang="en-GB" b="1" dirty="0"/>
          </a:p>
        </p:txBody>
      </p:sp>
      <p:sp>
        <p:nvSpPr>
          <p:cNvPr id="5" name="Flowchart: Punched Tape 4"/>
          <p:cNvSpPr/>
          <p:nvPr/>
        </p:nvSpPr>
        <p:spPr bwMode="auto">
          <a:xfrm>
            <a:off x="395536" y="4293096"/>
            <a:ext cx="8291264" cy="1955304"/>
          </a:xfrm>
          <a:prstGeom prst="flowChartPunchedTape">
            <a:avLst/>
          </a:prstGeom>
          <a:solidFill>
            <a:srgbClr val="FF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bg1"/>
                </a:solidFill>
                <a:effectLst/>
              </a:rPr>
              <a:t>EXTENSION:</a:t>
            </a:r>
            <a:r>
              <a:rPr kumimoji="0" lang="en-GB" sz="2400" b="1" i="0" u="none" strike="noStrike" cap="none" normalizeH="0" dirty="0" smtClean="0">
                <a:ln>
                  <a:noFill/>
                </a:ln>
                <a:solidFill>
                  <a:schemeClr val="bg1"/>
                </a:solidFill>
                <a:effectLst/>
              </a:rPr>
              <a:t> Can you think of how you could resolve any of the problems of Rule Utilitarianism? Could these weaknesses be turned into strengths if you were to make your own type of utilitarianism?</a:t>
            </a:r>
            <a:endParaRPr kumimoji="0" lang="en-GB" sz="2400" b="1" i="0" u="none" strike="noStrike" cap="none" normalizeH="0" baseline="0" dirty="0" smtClean="0">
              <a:ln>
                <a:noFill/>
              </a:ln>
              <a:solidFill>
                <a:schemeClr val="bg1"/>
              </a:solidFill>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6480720" cy="1143000"/>
          </a:xfrm>
          <a:solidFill>
            <a:schemeClr val="bg1">
              <a:alpha val="58000"/>
            </a:schemeClr>
          </a:solidFill>
        </p:spPr>
        <p:txBody>
          <a:bodyPr>
            <a:normAutofit fontScale="90000"/>
          </a:bodyPr>
          <a:lstStyle/>
          <a:p>
            <a:r>
              <a:rPr lang="en-GB" sz="4300" b="1" dirty="0" smtClean="0">
                <a:solidFill>
                  <a:srgbClr val="FF0066"/>
                </a:solidFill>
              </a:rPr>
              <a:t>5. You’re </a:t>
            </a:r>
            <a:r>
              <a:rPr lang="en-GB" sz="4300" b="1" dirty="0" smtClean="0">
                <a:solidFill>
                  <a:srgbClr val="FF0066"/>
                </a:solidFill>
              </a:rPr>
              <a:t>the Prime Minister!</a:t>
            </a:r>
            <a:endParaRPr lang="en-GB" sz="4300" b="1" dirty="0">
              <a:solidFill>
                <a:srgbClr val="FF0066"/>
              </a:solidFill>
            </a:endParaRPr>
          </a:p>
        </p:txBody>
      </p:sp>
      <p:sp>
        <p:nvSpPr>
          <p:cNvPr id="3" name="Content Placeholder 2"/>
          <p:cNvSpPr>
            <a:spLocks noGrp="1"/>
          </p:cNvSpPr>
          <p:nvPr>
            <p:ph idx="1"/>
          </p:nvPr>
        </p:nvSpPr>
        <p:spPr>
          <a:xfrm>
            <a:off x="1835696" y="1556792"/>
            <a:ext cx="7003504" cy="4114800"/>
          </a:xfrm>
          <a:solidFill>
            <a:schemeClr val="bg1">
              <a:alpha val="60000"/>
            </a:schemeClr>
          </a:solidFill>
        </p:spPr>
        <p:txBody>
          <a:bodyPr>
            <a:noAutofit/>
          </a:bodyPr>
          <a:lstStyle/>
          <a:p>
            <a:pPr algn="ctr">
              <a:buNone/>
            </a:pPr>
            <a:r>
              <a:rPr lang="en-GB" sz="2900" b="1" dirty="0" smtClean="0"/>
              <a:t>In small groups (3 or 4), you are now the government,. Basing laws on utilitarianism, which laws would you choose?</a:t>
            </a:r>
          </a:p>
          <a:p>
            <a:pPr algn="ctr">
              <a:buNone/>
            </a:pPr>
            <a:r>
              <a:rPr lang="en-GB" sz="2900" b="1" dirty="0" smtClean="0"/>
              <a:t>I want you to produce your ‘Top 10’ rules for the country. You need to discuss these and agree on them. You need to be able to explain why you have chosen  these to the rest of the class.</a:t>
            </a:r>
            <a:endParaRPr lang="en-GB" sz="2900" b="1" dirty="0"/>
          </a:p>
        </p:txBody>
      </p:sp>
      <p:pic>
        <p:nvPicPr>
          <p:cNvPr id="1026" name="Picture 2" descr="https://encrypted-tbn1.gstatic.com/images?q=tbn:ANd9GcTfCeyuImEmuyDvV9iqgdQTX_qersojNd34OTAm9027CBylmJxp"/>
          <p:cNvPicPr>
            <a:picLocks noChangeAspect="1" noChangeArrowheads="1"/>
          </p:cNvPicPr>
          <p:nvPr/>
        </p:nvPicPr>
        <p:blipFill>
          <a:blip r:embed="rId2" cstate="print"/>
          <a:srcRect/>
          <a:stretch>
            <a:fillRect/>
          </a:stretch>
        </p:blipFill>
        <p:spPr bwMode="auto">
          <a:xfrm>
            <a:off x="1" y="0"/>
            <a:ext cx="1835695" cy="1484784"/>
          </a:xfrm>
          <a:prstGeom prst="rect">
            <a:avLst/>
          </a:prstGeom>
          <a:noFill/>
        </p:spPr>
      </p:pic>
      <p:pic>
        <p:nvPicPr>
          <p:cNvPr id="1028" name="Picture 4" descr="https://encrypted-tbn2.gstatic.com/images?q=tbn:ANd9GcSXdB2GqINXQ7nZhILG6a64GLn_V_fFLAgAyQQnCNQMXwxo7SCiEA"/>
          <p:cNvPicPr>
            <a:picLocks noChangeAspect="1" noChangeArrowheads="1"/>
          </p:cNvPicPr>
          <p:nvPr/>
        </p:nvPicPr>
        <p:blipFill>
          <a:blip r:embed="rId3" cstate="print"/>
          <a:srcRect/>
          <a:stretch>
            <a:fillRect/>
          </a:stretch>
        </p:blipFill>
        <p:spPr bwMode="auto">
          <a:xfrm>
            <a:off x="1" y="1700808"/>
            <a:ext cx="1835695" cy="1800200"/>
          </a:xfrm>
          <a:prstGeom prst="rect">
            <a:avLst/>
          </a:prstGeom>
          <a:noFill/>
        </p:spPr>
      </p:pic>
      <p:pic>
        <p:nvPicPr>
          <p:cNvPr id="1030" name="Picture 6" descr="https://encrypted-tbn0.gstatic.com/images?q=tbn:ANd9GcSKX7JripYTgWtJ602GE5h8ARwjPyvCS-lvtabPB6Q5Hc6VTrIc"/>
          <p:cNvPicPr>
            <a:picLocks noChangeAspect="1" noChangeArrowheads="1"/>
          </p:cNvPicPr>
          <p:nvPr/>
        </p:nvPicPr>
        <p:blipFill>
          <a:blip r:embed="rId4" cstate="print"/>
          <a:srcRect/>
          <a:stretch>
            <a:fillRect/>
          </a:stretch>
        </p:blipFill>
        <p:spPr bwMode="auto">
          <a:xfrm>
            <a:off x="0" y="3645024"/>
            <a:ext cx="1714500" cy="2571751"/>
          </a:xfrm>
          <a:prstGeom prst="rect">
            <a:avLst/>
          </a:prstGeom>
          <a:noFill/>
        </p:spPr>
      </p:pic>
      <p:sp>
        <p:nvSpPr>
          <p:cNvPr id="8" name="Rounded Rectangle 7"/>
          <p:cNvSpPr/>
          <p:nvPr/>
        </p:nvSpPr>
        <p:spPr bwMode="auto">
          <a:xfrm>
            <a:off x="1752600" y="5867400"/>
            <a:ext cx="7086600" cy="762000"/>
          </a:xfrm>
          <a:prstGeom prst="roundRect">
            <a:avLst/>
          </a:prstGeom>
          <a:solidFill>
            <a:srgbClr val="FF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bg1"/>
                </a:solidFill>
                <a:effectLst/>
              </a:rPr>
              <a:t>EXTENSION: Can you envisage any conflicts with your laws?</a:t>
            </a:r>
            <a:r>
              <a:rPr kumimoji="0" lang="en-GB" sz="2000" b="1" i="0" u="none" strike="noStrike" cap="none" normalizeH="0" dirty="0" smtClean="0">
                <a:ln>
                  <a:noFill/>
                </a:ln>
                <a:solidFill>
                  <a:schemeClr val="bg1"/>
                </a:solidFill>
                <a:effectLst/>
              </a:rPr>
              <a:t> How do you think the general public would respond to your laws</a:t>
            </a:r>
            <a:r>
              <a:rPr kumimoji="0" lang="en-GB" sz="2000" b="0" i="0" u="none" strike="noStrike" cap="none" normalizeH="0" dirty="0" smtClean="0">
                <a:ln>
                  <a:noFill/>
                </a:ln>
                <a:solidFill>
                  <a:schemeClr val="bg1"/>
                </a:solidFill>
                <a:effectLst/>
              </a:rPr>
              <a:t>?</a:t>
            </a:r>
            <a:endParaRPr kumimoji="0" lang="en-GB" sz="2000" b="0" i="0" u="none" strike="noStrike" cap="none" normalizeH="0" baseline="0" dirty="0" smtClean="0">
              <a:ln>
                <a:noFill/>
              </a:ln>
              <a:solidFill>
                <a:schemeClr val="bg1"/>
              </a:solidFill>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63880" cy="883568"/>
          </a:xfrm>
          <a:solidFill>
            <a:schemeClr val="bg1">
              <a:alpha val="58000"/>
            </a:schemeClr>
          </a:solidFill>
        </p:spPr>
        <p:txBody>
          <a:bodyPr>
            <a:noAutofit/>
          </a:bodyPr>
          <a:lstStyle/>
          <a:p>
            <a:r>
              <a:rPr lang="en-GB" sz="5400" b="1" dirty="0" smtClean="0">
                <a:solidFill>
                  <a:srgbClr val="FF0066"/>
                </a:solidFill>
              </a:rPr>
              <a:t>6. Create </a:t>
            </a:r>
            <a:r>
              <a:rPr lang="en-GB" sz="5400" b="1" dirty="0" smtClean="0">
                <a:solidFill>
                  <a:srgbClr val="FF0066"/>
                </a:solidFill>
              </a:rPr>
              <a:t>your own scenario…</a:t>
            </a:r>
            <a:endParaRPr lang="en-GB" sz="5400" b="1" dirty="0">
              <a:solidFill>
                <a:srgbClr val="FF0066"/>
              </a:solidFill>
            </a:endParaRPr>
          </a:p>
        </p:txBody>
      </p:sp>
      <p:sp>
        <p:nvSpPr>
          <p:cNvPr id="3" name="Content Placeholder 2"/>
          <p:cNvSpPr>
            <a:spLocks noGrp="1"/>
          </p:cNvSpPr>
          <p:nvPr>
            <p:ph idx="1"/>
          </p:nvPr>
        </p:nvSpPr>
        <p:spPr>
          <a:xfrm>
            <a:off x="228600" y="1066800"/>
            <a:ext cx="8534400" cy="4114800"/>
          </a:xfrm>
          <a:solidFill>
            <a:schemeClr val="bg1">
              <a:alpha val="58000"/>
            </a:schemeClr>
          </a:solidFill>
        </p:spPr>
        <p:txBody>
          <a:bodyPr/>
          <a:lstStyle/>
          <a:p>
            <a:pPr algn="ctr">
              <a:buNone/>
            </a:pPr>
            <a:r>
              <a:rPr lang="en-GB" sz="3000" b="1" dirty="0" smtClean="0"/>
              <a:t>One issue with Rule Utilitarianism is that sometimes there may be times where following the general rule will not bring about the greatest happiness.</a:t>
            </a:r>
          </a:p>
          <a:p>
            <a:pPr>
              <a:buNone/>
            </a:pPr>
            <a:r>
              <a:rPr lang="en-GB" sz="3000" b="1" dirty="0" smtClean="0">
                <a:solidFill>
                  <a:srgbClr val="FF0066"/>
                </a:solidFill>
              </a:rPr>
              <a:t>My usual example:</a:t>
            </a:r>
          </a:p>
          <a:p>
            <a:pPr>
              <a:buNone/>
            </a:pPr>
            <a:r>
              <a:rPr lang="en-GB" sz="3000" b="1" dirty="0" smtClean="0"/>
              <a:t>    </a:t>
            </a:r>
            <a:r>
              <a:rPr lang="en-GB" sz="3000" b="1" dirty="0" smtClean="0">
                <a:solidFill>
                  <a:srgbClr val="FF0066"/>
                </a:solidFill>
              </a:rPr>
              <a:t>General Rule – </a:t>
            </a:r>
            <a:r>
              <a:rPr lang="en-GB" sz="3000" b="1" dirty="0" smtClean="0"/>
              <a:t>Save someone who is drowning.</a:t>
            </a:r>
          </a:p>
          <a:p>
            <a:pPr>
              <a:buNone/>
            </a:pPr>
            <a:r>
              <a:rPr lang="en-GB" sz="3000" b="1" dirty="0" smtClean="0"/>
              <a:t>    </a:t>
            </a:r>
            <a:r>
              <a:rPr lang="en-GB" sz="3000" b="1" dirty="0" smtClean="0">
                <a:solidFill>
                  <a:srgbClr val="FF0066"/>
                </a:solidFill>
              </a:rPr>
              <a:t>Problem – </a:t>
            </a:r>
            <a:r>
              <a:rPr lang="en-GB" sz="3000" b="1" dirty="0" smtClean="0"/>
              <a:t>Saving Hitler would not bring the greatest happiness for the greatest number.</a:t>
            </a:r>
            <a:endParaRPr lang="en-GB" sz="3000" b="1" dirty="0"/>
          </a:p>
        </p:txBody>
      </p:sp>
      <p:sp>
        <p:nvSpPr>
          <p:cNvPr id="5" name="Rounded Rectangle 4"/>
          <p:cNvSpPr/>
          <p:nvPr/>
        </p:nvSpPr>
        <p:spPr bwMode="auto">
          <a:xfrm>
            <a:off x="381000" y="4876800"/>
            <a:ext cx="8443664" cy="1828800"/>
          </a:xfrm>
          <a:prstGeom prst="roundRect">
            <a:avLst/>
          </a:prstGeom>
          <a:solidFill>
            <a:srgbClr val="FF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bg1"/>
                </a:solidFill>
                <a:effectLst/>
              </a:rPr>
              <a:t>TASK!</a:t>
            </a:r>
          </a:p>
          <a:p>
            <a:pPr marL="0" marR="0" indent="0" algn="ctr" defTabSz="914400" rtl="0" eaLnBrk="0" fontAlgn="base" latinLnBrk="0" hangingPunct="0">
              <a:lnSpc>
                <a:spcPct val="100000"/>
              </a:lnSpc>
              <a:spcBef>
                <a:spcPct val="0"/>
              </a:spcBef>
              <a:spcAft>
                <a:spcPct val="0"/>
              </a:spcAft>
              <a:buClrTx/>
              <a:buSzTx/>
              <a:buFontTx/>
              <a:buNone/>
              <a:tabLst/>
            </a:pPr>
            <a:r>
              <a:rPr lang="en-GB" sz="2800" b="1" dirty="0" smtClean="0">
                <a:solidFill>
                  <a:schemeClr val="bg1"/>
                </a:solidFill>
              </a:rPr>
              <a:t>Write your own scenario where they would be a conflict between the general rule and the principle of utility.</a:t>
            </a:r>
            <a:endParaRPr kumimoji="0" lang="en-GB" sz="2800" b="1" i="0" u="none" strike="noStrike" cap="none" normalizeH="0" baseline="0" dirty="0" smtClean="0">
              <a:ln>
                <a:noFill/>
              </a:ln>
              <a:solidFill>
                <a:schemeClr val="bg1"/>
              </a:solidFill>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4572000" cy="1905000"/>
          </a:xfrm>
          <a:solidFill>
            <a:schemeClr val="bg1">
              <a:alpha val="61000"/>
            </a:schemeClr>
          </a:solidFill>
        </p:spPr>
        <p:txBody>
          <a:bodyPr>
            <a:noAutofit/>
          </a:bodyPr>
          <a:lstStyle/>
          <a:p>
            <a:r>
              <a:rPr lang="en-US" b="1" dirty="0" smtClean="0">
                <a:solidFill>
                  <a:srgbClr val="FF0066"/>
                </a:solidFill>
              </a:rPr>
              <a:t>Complete a Revision Poster </a:t>
            </a:r>
            <a:br>
              <a:rPr lang="en-US" b="1" dirty="0" smtClean="0">
                <a:solidFill>
                  <a:srgbClr val="FF0066"/>
                </a:solidFill>
              </a:rPr>
            </a:br>
            <a:r>
              <a:rPr lang="en-US" b="1" dirty="0" smtClean="0">
                <a:solidFill>
                  <a:srgbClr val="FF0066"/>
                </a:solidFill>
              </a:rPr>
              <a:t>on Mill</a:t>
            </a:r>
            <a:endParaRPr lang="en-US" b="1" dirty="0">
              <a:solidFill>
                <a:srgbClr val="FF0066"/>
              </a:solidFill>
            </a:endParaRPr>
          </a:p>
        </p:txBody>
      </p:sp>
      <p:sp>
        <p:nvSpPr>
          <p:cNvPr id="3" name="Content Placeholder 2"/>
          <p:cNvSpPr>
            <a:spLocks noGrp="1"/>
          </p:cNvSpPr>
          <p:nvPr>
            <p:ph idx="1"/>
          </p:nvPr>
        </p:nvSpPr>
        <p:spPr>
          <a:xfrm>
            <a:off x="457200" y="2667001"/>
            <a:ext cx="3810000" cy="1524000"/>
          </a:xfrm>
          <a:solidFill>
            <a:schemeClr val="bg1">
              <a:alpha val="58000"/>
            </a:schemeClr>
          </a:solidFill>
        </p:spPr>
        <p:txBody>
          <a:bodyPr>
            <a:normAutofit/>
          </a:bodyPr>
          <a:lstStyle/>
          <a:p>
            <a:pPr algn="ctr">
              <a:buNone/>
            </a:pPr>
            <a:r>
              <a:rPr lang="en-US" sz="4400" b="1" dirty="0" smtClean="0"/>
              <a:t>Use your notes and quotes!</a:t>
            </a:r>
            <a:endParaRPr lang="en-US" sz="4400" b="1" dirty="0"/>
          </a:p>
        </p:txBody>
      </p:sp>
      <p:pic>
        <p:nvPicPr>
          <p:cNvPr id="1026" name="Picture 2"/>
          <p:cNvPicPr>
            <a:picLocks noChangeAspect="1" noChangeArrowheads="1"/>
          </p:cNvPicPr>
          <p:nvPr/>
        </p:nvPicPr>
        <p:blipFill>
          <a:blip r:embed="rId2" cstate="print"/>
          <a:srcRect/>
          <a:stretch>
            <a:fillRect/>
          </a:stretch>
        </p:blipFill>
        <p:spPr bwMode="auto">
          <a:xfrm rot="361801">
            <a:off x="4213889" y="550726"/>
            <a:ext cx="4797642" cy="617296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8458200" cy="1569660"/>
          </a:xfrm>
          <a:prstGeom prst="rect">
            <a:avLst/>
          </a:prstGeom>
          <a:solidFill>
            <a:schemeClr val="bg1">
              <a:alpha val="60000"/>
            </a:schemeClr>
          </a:solidFill>
        </p:spPr>
        <p:txBody>
          <a:bodyPr wrap="square">
            <a:spAutoFit/>
          </a:bodyPr>
          <a:lstStyle/>
          <a:p>
            <a:pPr algn="ctr"/>
            <a:r>
              <a:rPr lang="en-GB" sz="4800" b="1" dirty="0" smtClean="0">
                <a:solidFill>
                  <a:srgbClr val="FF0066"/>
                </a:solidFill>
              </a:rPr>
              <a:t>Pleasure is not the same as happiness!</a:t>
            </a:r>
            <a:endParaRPr lang="en-US" sz="2000" dirty="0"/>
          </a:p>
        </p:txBody>
      </p:sp>
      <p:sp>
        <p:nvSpPr>
          <p:cNvPr id="5" name="Rectangle 4"/>
          <p:cNvSpPr/>
          <p:nvPr/>
        </p:nvSpPr>
        <p:spPr>
          <a:xfrm>
            <a:off x="381000" y="1981200"/>
            <a:ext cx="8382000" cy="1815882"/>
          </a:xfrm>
          <a:prstGeom prst="rect">
            <a:avLst/>
          </a:prstGeom>
          <a:solidFill>
            <a:schemeClr val="bg1">
              <a:alpha val="59000"/>
            </a:schemeClr>
          </a:solidFill>
        </p:spPr>
        <p:txBody>
          <a:bodyPr wrap="square">
            <a:spAutoFit/>
          </a:bodyPr>
          <a:lstStyle/>
          <a:p>
            <a:pPr algn="ctr">
              <a:defRPr/>
            </a:pPr>
            <a:r>
              <a:rPr lang="en-GB" sz="2800" b="1" dirty="0"/>
              <a:t>A divorced, wealthy, young man may seek pleasure from drugs, alcohol and an active sex life with many partners, but lack the happiness of true friendship and the love of his family</a:t>
            </a:r>
          </a:p>
        </p:txBody>
      </p:sp>
      <p:sp>
        <p:nvSpPr>
          <p:cNvPr id="6" name="Rectangle 5"/>
          <p:cNvSpPr/>
          <p:nvPr/>
        </p:nvSpPr>
        <p:spPr>
          <a:xfrm>
            <a:off x="381000" y="3962400"/>
            <a:ext cx="8382000" cy="2677656"/>
          </a:xfrm>
          <a:prstGeom prst="rect">
            <a:avLst/>
          </a:prstGeom>
          <a:solidFill>
            <a:schemeClr val="bg1">
              <a:alpha val="60000"/>
            </a:schemeClr>
          </a:solidFill>
        </p:spPr>
        <p:txBody>
          <a:bodyPr wrap="square">
            <a:spAutoFit/>
          </a:bodyPr>
          <a:lstStyle/>
          <a:p>
            <a:pPr algn="ctr"/>
            <a:r>
              <a:rPr lang="en-GB" sz="2800" b="1" dirty="0" smtClean="0">
                <a:solidFill>
                  <a:srgbClr val="FF0066"/>
                </a:solidFill>
              </a:rPr>
              <a:t>Mill</a:t>
            </a:r>
            <a:r>
              <a:rPr lang="ja-JP" altLang="en-GB" sz="2800" b="1" smtClean="0">
                <a:solidFill>
                  <a:srgbClr val="FF0066"/>
                </a:solidFill>
              </a:rPr>
              <a:t>’</a:t>
            </a:r>
            <a:r>
              <a:rPr lang="en-GB" altLang="ja-JP" sz="2800" b="1" dirty="0" smtClean="0">
                <a:solidFill>
                  <a:srgbClr val="FF0066"/>
                </a:solidFill>
              </a:rPr>
              <a:t>s utilitarianism has been referred to as being </a:t>
            </a:r>
            <a:r>
              <a:rPr lang="en-GB" altLang="ja-JP" sz="2800" b="1" dirty="0" err="1" smtClean="0">
                <a:solidFill>
                  <a:srgbClr val="FF0066"/>
                </a:solidFill>
              </a:rPr>
              <a:t>eudaimonistic</a:t>
            </a:r>
            <a:r>
              <a:rPr lang="en-GB" altLang="ja-JP" sz="2800" b="1" dirty="0" smtClean="0">
                <a:solidFill>
                  <a:srgbClr val="FF0066"/>
                </a:solidFill>
              </a:rPr>
              <a:t> (human well being) utilitarianism, as opposed to Bentham</a:t>
            </a:r>
            <a:r>
              <a:rPr lang="ja-JP" altLang="en-GB" sz="2800" b="1" smtClean="0">
                <a:solidFill>
                  <a:srgbClr val="FF0066"/>
                </a:solidFill>
              </a:rPr>
              <a:t>’</a:t>
            </a:r>
            <a:r>
              <a:rPr lang="en-GB" altLang="ja-JP" sz="2800" b="1" dirty="0" smtClean="0">
                <a:solidFill>
                  <a:srgbClr val="FF0066"/>
                </a:solidFill>
              </a:rPr>
              <a:t>s hedonistic (pleasure) utilitarianism.</a:t>
            </a:r>
          </a:p>
          <a:p>
            <a:pPr algn="ctr"/>
            <a:endParaRPr lang="en-GB" sz="2800" b="1" dirty="0" smtClean="0">
              <a:solidFill>
                <a:srgbClr val="FF0066"/>
              </a:solidFill>
            </a:endParaRPr>
          </a:p>
          <a:p>
            <a:pPr algn="ctr"/>
            <a:r>
              <a:rPr lang="en-GB" sz="2800" b="1" dirty="0" err="1" smtClean="0">
                <a:solidFill>
                  <a:srgbClr val="FF0066"/>
                </a:solidFill>
              </a:rPr>
              <a:t>Eudaimonia</a:t>
            </a:r>
            <a:r>
              <a:rPr lang="en-GB" sz="2800" b="1" dirty="0" smtClean="0">
                <a:solidFill>
                  <a:srgbClr val="FF0066"/>
                </a:solidFill>
              </a:rPr>
              <a:t> is found in the writings of Aristotle!</a:t>
            </a:r>
            <a:endParaRPr lang="en-GB" sz="2800" b="1" dirty="0" smtClean="0">
              <a:solidFill>
                <a:srgbClr val="FF006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3" name="Rectangle 11"/>
          <p:cNvSpPr>
            <a:spLocks noGrp="1" noChangeArrowheads="1"/>
          </p:cNvSpPr>
          <p:nvPr>
            <p:ph type="body" sz="half" idx="2"/>
          </p:nvPr>
        </p:nvSpPr>
        <p:spPr>
          <a:xfrm>
            <a:off x="4284663" y="476250"/>
            <a:ext cx="4402137" cy="5649913"/>
          </a:xfrm>
          <a:solidFill>
            <a:schemeClr val="bg1">
              <a:alpha val="61000"/>
            </a:schemeClr>
          </a:solidFill>
        </p:spPr>
        <p:txBody>
          <a:bodyPr>
            <a:normAutofit lnSpcReduction="10000"/>
          </a:bodyPr>
          <a:lstStyle/>
          <a:p>
            <a:pPr algn="ctr" eaLnBrk="1" hangingPunct="1">
              <a:buNone/>
              <a:defRPr/>
            </a:pPr>
            <a:r>
              <a:rPr lang="en-GB" sz="3200" b="1" dirty="0" smtClean="0"/>
              <a:t>Aristotle distinguished between pleasure and happiness</a:t>
            </a:r>
          </a:p>
          <a:p>
            <a:pPr eaLnBrk="1" hangingPunct="1">
              <a:defRPr/>
            </a:pPr>
            <a:endParaRPr lang="en-GB" dirty="0" smtClean="0"/>
          </a:p>
          <a:p>
            <a:pPr algn="ctr" eaLnBrk="1" hangingPunct="1">
              <a:buNone/>
              <a:defRPr/>
            </a:pPr>
            <a:r>
              <a:rPr lang="en-GB" sz="3200" b="1" dirty="0" smtClean="0">
                <a:solidFill>
                  <a:srgbClr val="FF0066"/>
                </a:solidFill>
              </a:rPr>
              <a:t>For Mill the difference in happiness over pleasure is significant; happiness having a higher qualitative edge over the quantity of lower bestial (base) pleasures</a:t>
            </a:r>
          </a:p>
        </p:txBody>
      </p:sp>
      <p:pic>
        <p:nvPicPr>
          <p:cNvPr id="4" name="Picture 18" descr="http://askabiologist.asu.edu/sites/default/files/aristotle.gif"/>
          <p:cNvPicPr>
            <a:picLocks noChangeAspect="1" noChangeArrowheads="1"/>
          </p:cNvPicPr>
          <p:nvPr/>
        </p:nvPicPr>
        <p:blipFill>
          <a:blip r:embed="rId2" cstate="print"/>
          <a:stretch>
            <a:fillRect/>
          </a:stretch>
        </p:blipFill>
        <p:spPr bwMode="auto">
          <a:xfrm>
            <a:off x="273972" y="457200"/>
            <a:ext cx="4145628" cy="590337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mtClean="0"/>
              <a:t>Mill defines utilitarianism as…</a:t>
            </a:r>
          </a:p>
        </p:txBody>
      </p:sp>
      <p:sp>
        <p:nvSpPr>
          <p:cNvPr id="7171" name="Rectangle 3"/>
          <p:cNvSpPr>
            <a:spLocks noGrp="1" noChangeArrowheads="1"/>
          </p:cNvSpPr>
          <p:nvPr>
            <p:ph type="body" idx="1"/>
          </p:nvPr>
        </p:nvSpPr>
        <p:spPr>
          <a:solidFill>
            <a:schemeClr val="bg1">
              <a:alpha val="59000"/>
            </a:schemeClr>
          </a:solidFill>
        </p:spPr>
        <p:txBody>
          <a:bodyPr>
            <a:noAutofit/>
          </a:bodyPr>
          <a:lstStyle/>
          <a:p>
            <a:pPr eaLnBrk="1" hangingPunct="1">
              <a:buNone/>
            </a:pPr>
            <a:r>
              <a:rPr lang="ja-JP" altLang="en-GB" b="1" i="1" smtClean="0">
                <a:solidFill>
                  <a:srgbClr val="FF0066"/>
                </a:solidFill>
              </a:rPr>
              <a:t>“</a:t>
            </a:r>
            <a:r>
              <a:rPr lang="en-GB" altLang="ja-JP" b="1" i="1" dirty="0" smtClean="0">
                <a:solidFill>
                  <a:srgbClr val="FF0066"/>
                </a:solidFill>
              </a:rPr>
              <a:t>The creed which accepts as the foundation of morals, Utilitarianism, or the greatest happiness principle, holds that actions are right in proportion as they tend to promote happiness, wrong as they tend to produce the reverse of happiness.  By happiness is intended pleasure and absence of pain: by unhappiness pain and privation of pleasure.</a:t>
            </a:r>
            <a:r>
              <a:rPr lang="ja-JP" altLang="en-GB" b="1" i="1" smtClean="0">
                <a:solidFill>
                  <a:srgbClr val="FF0066"/>
                </a:solidFill>
              </a:rPr>
              <a:t>”</a:t>
            </a:r>
            <a:endParaRPr lang="en-GB" altLang="ja-JP" b="1" i="1" dirty="0" smtClean="0">
              <a:solidFill>
                <a:srgbClr val="FF0066"/>
              </a:solidFill>
            </a:endParaRPr>
          </a:p>
          <a:p>
            <a:pPr algn="r" eaLnBrk="1" hangingPunct="1">
              <a:buFontTx/>
              <a:buNone/>
            </a:pPr>
            <a:r>
              <a:rPr lang="en-GB" b="1" dirty="0" smtClean="0"/>
              <a:t>Utilitarianism Chapter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a:solidFill>
            <a:schemeClr val="bg1">
              <a:alpha val="60000"/>
            </a:schemeClr>
          </a:solidFill>
        </p:spPr>
        <p:txBody>
          <a:bodyPr>
            <a:normAutofit/>
          </a:bodyPr>
          <a:lstStyle/>
          <a:p>
            <a:r>
              <a:rPr lang="en-GB" b="1" dirty="0" smtClean="0">
                <a:solidFill>
                  <a:srgbClr val="FF0066"/>
                </a:solidFill>
              </a:rPr>
              <a:t>But did not desert the ‘Greatest Happiness Principle’</a:t>
            </a:r>
            <a:endParaRPr lang="en-US" dirty="0"/>
          </a:p>
        </p:txBody>
      </p:sp>
      <p:sp>
        <p:nvSpPr>
          <p:cNvPr id="4" name="Rectangle 3"/>
          <p:cNvSpPr/>
          <p:nvPr/>
        </p:nvSpPr>
        <p:spPr>
          <a:xfrm>
            <a:off x="381000" y="2690336"/>
            <a:ext cx="8305800" cy="3046988"/>
          </a:xfrm>
          <a:prstGeom prst="rect">
            <a:avLst/>
          </a:prstGeom>
          <a:solidFill>
            <a:schemeClr val="bg1">
              <a:alpha val="59000"/>
            </a:schemeClr>
          </a:solidFill>
        </p:spPr>
        <p:txBody>
          <a:bodyPr wrap="square">
            <a:spAutoFit/>
          </a:bodyPr>
          <a:lstStyle/>
          <a:p>
            <a:pPr marL="274320" indent="-274320" algn="ctr" fontAlgn="auto">
              <a:spcAft>
                <a:spcPts val="0"/>
              </a:spcAft>
              <a:buClr>
                <a:schemeClr val="accent3"/>
              </a:buClr>
              <a:defRPr/>
            </a:pPr>
            <a:r>
              <a:rPr lang="en-GB" sz="4800" b="1" dirty="0" smtClean="0"/>
              <a:t>Rather</a:t>
            </a:r>
            <a:r>
              <a:rPr lang="en-GB" sz="4800" b="1" dirty="0"/>
              <a:t>, he argued that the ultimate greatest happiness of society at large was served by having a </a:t>
            </a:r>
            <a:r>
              <a:rPr lang="en-GB" sz="4800" b="1" i="1" dirty="0"/>
              <a:t>just</a:t>
            </a:r>
            <a:r>
              <a:rPr lang="en-GB" sz="4800" b="1" dirty="0"/>
              <a:t> society...</a:t>
            </a:r>
            <a:endParaRPr lang="en-US" sz="4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28625" y="357188"/>
            <a:ext cx="8229600" cy="1143000"/>
          </a:xfrm>
          <a:solidFill>
            <a:schemeClr val="bg1">
              <a:alpha val="59000"/>
            </a:schemeClr>
          </a:solidFill>
        </p:spPr>
        <p:txBody>
          <a:bodyPr>
            <a:normAutofit/>
          </a:bodyPr>
          <a:lstStyle/>
          <a:p>
            <a:r>
              <a:rPr lang="en-GB" sz="6000" b="1" dirty="0" smtClean="0">
                <a:solidFill>
                  <a:srgbClr val="FF0066"/>
                </a:solidFill>
              </a:rPr>
              <a:t>Rule Utilitarianism</a:t>
            </a:r>
          </a:p>
        </p:txBody>
      </p:sp>
      <p:sp>
        <p:nvSpPr>
          <p:cNvPr id="18434" name="Content Placeholder 2"/>
          <p:cNvSpPr>
            <a:spLocks noGrp="1"/>
          </p:cNvSpPr>
          <p:nvPr>
            <p:ph idx="1"/>
          </p:nvPr>
        </p:nvSpPr>
        <p:spPr>
          <a:xfrm>
            <a:off x="457200" y="1600200"/>
            <a:ext cx="8229600" cy="4922837"/>
          </a:xfrm>
          <a:solidFill>
            <a:schemeClr val="bg1">
              <a:alpha val="59000"/>
            </a:schemeClr>
          </a:solidFill>
        </p:spPr>
        <p:txBody>
          <a:bodyPr>
            <a:noAutofit/>
          </a:bodyPr>
          <a:lstStyle/>
          <a:p>
            <a:r>
              <a:rPr lang="en-GB" sz="2800" b="1" dirty="0" smtClean="0"/>
              <a:t>We </a:t>
            </a:r>
            <a:r>
              <a:rPr lang="en-GB" sz="2800" b="1" dirty="0" smtClean="0"/>
              <a:t>should </a:t>
            </a:r>
            <a:r>
              <a:rPr lang="en-GB" sz="2800" b="1" i="1" dirty="0" smtClean="0"/>
              <a:t>not</a:t>
            </a:r>
            <a:r>
              <a:rPr lang="en-GB" sz="2800" b="1" dirty="0" smtClean="0"/>
              <a:t> try and calculate pleasure vs. pain for every action.</a:t>
            </a:r>
          </a:p>
          <a:p>
            <a:r>
              <a:rPr lang="en-GB" sz="2800" b="1" dirty="0" smtClean="0"/>
              <a:t>Rather – we should develop a </a:t>
            </a:r>
            <a:r>
              <a:rPr lang="en-GB" sz="2800" b="1" i="1" dirty="0" smtClean="0"/>
              <a:t>system of rules based upon the principle of utility</a:t>
            </a:r>
          </a:p>
          <a:p>
            <a:r>
              <a:rPr lang="en-GB" sz="2800" b="1" dirty="0" smtClean="0"/>
              <a:t>By following these general rules, the overall greater good will result.</a:t>
            </a:r>
          </a:p>
          <a:p>
            <a:r>
              <a:rPr lang="en-GB" sz="2800" b="1" dirty="0" smtClean="0"/>
              <a:t>Can also see how this avoids issues of </a:t>
            </a:r>
            <a:r>
              <a:rPr lang="en-GB" sz="2800" b="1" dirty="0" smtClean="0"/>
              <a:t>practicality!</a:t>
            </a:r>
            <a:endParaRPr lang="en-GB" sz="2800" b="1" dirty="0" smtClean="0"/>
          </a:p>
          <a:p>
            <a:r>
              <a:rPr lang="en-GB" sz="2800" b="1" dirty="0" smtClean="0"/>
              <a:t>Further, helps with protection of individual rights...</a:t>
            </a:r>
          </a:p>
          <a:p>
            <a:pPr lvl="1"/>
            <a:r>
              <a:rPr lang="en-GB" sz="2400" b="1" dirty="0" smtClean="0"/>
              <a:t>If everyone went around torturing everyone then greatest happiness would not be served, so rule = don’t torture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914400"/>
            <a:ext cx="7772400" cy="5016758"/>
          </a:xfrm>
          <a:prstGeom prst="rect">
            <a:avLst/>
          </a:prstGeom>
          <a:solidFill>
            <a:schemeClr val="bg1">
              <a:alpha val="60000"/>
            </a:schemeClr>
          </a:solidFill>
        </p:spPr>
        <p:txBody>
          <a:bodyPr wrap="square">
            <a:spAutoFit/>
          </a:bodyPr>
          <a:lstStyle/>
          <a:p>
            <a:r>
              <a:rPr lang="en-GB" sz="3200" b="1" dirty="0" smtClean="0"/>
              <a:t>An action is right insofar as it conforms to a rule that leads to the greatest good.</a:t>
            </a:r>
          </a:p>
          <a:p>
            <a:r>
              <a:rPr lang="en-GB" sz="3200" b="1" dirty="0" smtClean="0">
                <a:solidFill>
                  <a:srgbClr val="FF0066"/>
                </a:solidFill>
              </a:rPr>
              <a:t>Quality not quantity </a:t>
            </a:r>
            <a:r>
              <a:rPr lang="en-GB" sz="3200" b="1" dirty="0" smtClean="0"/>
              <a:t>– Higher and lower pleasures. Higher pleasures are more important than the amount of happiness.</a:t>
            </a:r>
          </a:p>
          <a:p>
            <a:r>
              <a:rPr lang="en-GB" sz="3200" b="1" dirty="0" smtClean="0"/>
              <a:t>You need to think about the consequences for if the action is ALWAYS carried out, not just on that occasion </a:t>
            </a:r>
            <a:r>
              <a:rPr lang="en-GB" sz="3200" b="1" dirty="0" smtClean="0">
                <a:solidFill>
                  <a:srgbClr val="FF0066"/>
                </a:solidFill>
              </a:rPr>
              <a:t>e.g. don’t think ‘what if I don’t stop at this red light?’ think ‘what is no one ever stopped at red lights?’</a:t>
            </a:r>
            <a:endParaRPr lang="en-GB" sz="3200" b="1" dirty="0" smtClean="0">
              <a:solidFill>
                <a:srgbClr val="FF006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0"/>
            <a:ext cx="7467600" cy="5632311"/>
          </a:xfrm>
          <a:prstGeom prst="rect">
            <a:avLst/>
          </a:prstGeom>
          <a:solidFill>
            <a:schemeClr val="bg1">
              <a:alpha val="59000"/>
            </a:schemeClr>
          </a:solidFill>
        </p:spPr>
        <p:txBody>
          <a:bodyPr wrap="square">
            <a:spAutoFit/>
          </a:bodyPr>
          <a:lstStyle/>
          <a:p>
            <a:pPr algn="ctr"/>
            <a:r>
              <a:rPr lang="en-GB" sz="3600" b="1" dirty="0" smtClean="0">
                <a:solidFill>
                  <a:srgbClr val="FF0066"/>
                </a:solidFill>
              </a:rPr>
              <a:t>1. </a:t>
            </a:r>
            <a:r>
              <a:rPr lang="en-GB" sz="3600" b="1" dirty="0" smtClean="0"/>
              <a:t>Arrange the following pleasures from higher to lower quality: </a:t>
            </a:r>
          </a:p>
          <a:p>
            <a:pPr algn="ctr"/>
            <a:r>
              <a:rPr lang="en-GB" sz="3600" b="1" i="1" dirty="0" smtClean="0">
                <a:solidFill>
                  <a:srgbClr val="FF0066"/>
                </a:solidFill>
              </a:rPr>
              <a:t>eating, listening to music, making music, drinking alcohol, watching a good movie, viewing beautiful artwork, spending time with your partner, spending time with your friends, attending family gatherings, eating chocolate, reading or hearing poetry, playing sport, achieving fame.</a:t>
            </a:r>
            <a:endParaRPr lang="en-US" sz="3600" b="1" dirty="0">
              <a:solidFill>
                <a:srgbClr val="FF0066"/>
              </a:solidFill>
            </a:endParaRPr>
          </a:p>
        </p:txBody>
      </p:sp>
      <p:cxnSp>
        <p:nvCxnSpPr>
          <p:cNvPr id="6" name="Straight Arrow Connector 5"/>
          <p:cNvCxnSpPr/>
          <p:nvPr/>
        </p:nvCxnSpPr>
        <p:spPr>
          <a:xfrm>
            <a:off x="8458200" y="1219200"/>
            <a:ext cx="0" cy="5257800"/>
          </a:xfrm>
          <a:prstGeom prst="straightConnector1">
            <a:avLst/>
          </a:prstGeom>
          <a:ln w="114300">
            <a:solidFill>
              <a:srgbClr val="FF0066"/>
            </a:solidFill>
            <a:headEnd type="arrow"/>
            <a:tailEnd type="arrow"/>
          </a:ln>
          <a:effectLst>
            <a:outerShdw blurRad="76200" dir="13500000" sy="23000" kx="1200000" algn="br"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a:solidFill>
            <a:schemeClr val="bg1">
              <a:alpha val="59000"/>
            </a:schemeClr>
          </a:solidFill>
        </p:spPr>
        <p:txBody>
          <a:bodyPr>
            <a:noAutofit/>
          </a:bodyPr>
          <a:lstStyle/>
          <a:p>
            <a:r>
              <a:rPr lang="en-GB" b="1" dirty="0" smtClean="0">
                <a:solidFill>
                  <a:srgbClr val="FF0066"/>
                </a:solidFill>
              </a:rPr>
              <a:t>2. How do we distinguish between two higher pleasures?</a:t>
            </a:r>
            <a:endParaRPr lang="en-US" dirty="0"/>
          </a:p>
        </p:txBody>
      </p:sp>
      <p:sp>
        <p:nvSpPr>
          <p:cNvPr id="3" name="Content Placeholder 2"/>
          <p:cNvSpPr>
            <a:spLocks noGrp="1"/>
          </p:cNvSpPr>
          <p:nvPr>
            <p:ph idx="1"/>
          </p:nvPr>
        </p:nvSpPr>
        <p:spPr>
          <a:xfrm>
            <a:off x="457200" y="1752600"/>
            <a:ext cx="8229600" cy="4525963"/>
          </a:xfrm>
          <a:solidFill>
            <a:schemeClr val="bg1">
              <a:alpha val="59000"/>
            </a:schemeClr>
          </a:solidFill>
        </p:spPr>
        <p:txBody>
          <a:bodyPr/>
          <a:lstStyle/>
          <a:p>
            <a:pPr algn="ctr">
              <a:buNone/>
            </a:pPr>
            <a:r>
              <a:rPr lang="en-GB" sz="4000" b="1" dirty="0" smtClean="0"/>
              <a:t>How could the pleasures to be gained from playing Bach be measured against the pleasures to be gained from seeing a Shakespearian play?  </a:t>
            </a:r>
            <a:r>
              <a:rPr lang="en-GB" sz="4000" b="1" dirty="0" smtClean="0">
                <a:solidFill>
                  <a:srgbClr val="FF0066"/>
                </a:solidFill>
              </a:rPr>
              <a:t>Give examples if you can</a:t>
            </a:r>
            <a:r>
              <a:rPr lang="en-GB" sz="4000" dirty="0" smtClean="0">
                <a:solidFill>
                  <a:srgbClr val="FF0066"/>
                </a:solidFill>
              </a:rPr>
              <a: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822</Words>
  <Application>Microsoft Office PowerPoint</Application>
  <PresentationFormat>On-screen Show (4:3)</PresentationFormat>
  <Paragraphs>47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John Stuart Mill</vt:lpstr>
      <vt:lpstr>Slide 2</vt:lpstr>
      <vt:lpstr>Slide 3</vt:lpstr>
      <vt:lpstr>Mill defines utilitarianism as…</vt:lpstr>
      <vt:lpstr>But did not desert the ‘Greatest Happiness Principle’</vt:lpstr>
      <vt:lpstr>Rule Utilitarianism</vt:lpstr>
      <vt:lpstr>Slide 7</vt:lpstr>
      <vt:lpstr>Slide 8</vt:lpstr>
      <vt:lpstr>2. How do we distinguish between two higher pleasures?</vt:lpstr>
      <vt:lpstr>Slide 10</vt:lpstr>
      <vt:lpstr>4. Worksheet task!</vt:lpstr>
      <vt:lpstr>5. You’re the Prime Minister!</vt:lpstr>
      <vt:lpstr>6. Create your own scenario…</vt:lpstr>
      <vt:lpstr>Complete a Revision Poster  on Mill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Stuart Mill</dc:title>
  <dc:creator>Becki</dc:creator>
  <cp:lastModifiedBy>Becki</cp:lastModifiedBy>
  <cp:revision>12</cp:revision>
  <dcterms:created xsi:type="dcterms:W3CDTF">2013-09-25T21:36:39Z</dcterms:created>
  <dcterms:modified xsi:type="dcterms:W3CDTF">2013-09-25T22:55:28Z</dcterms:modified>
</cp:coreProperties>
</file>