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6" r:id="rId4"/>
    <p:sldId id="268" r:id="rId5"/>
    <p:sldId id="269" r:id="rId6"/>
    <p:sldId id="272" r:id="rId7"/>
    <p:sldId id="270" r:id="rId8"/>
    <p:sldId id="27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snapToGrid="0" snapToObjects="1">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046F9-4250-0848-95F3-048C816194D5}" type="datetimeFigureOut">
              <a:rPr lang="en-US" smtClean="0"/>
              <a:pPr/>
              <a:t>04-Oct-14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20D6D-34C1-9A49-B2E3-9CCE9DF52685}" type="slidenum">
              <a:rPr lang="en-US" smtClean="0"/>
              <a:pPr/>
              <a:t>‹#›</a:t>
            </a:fld>
            <a:endParaRPr lang="en-US"/>
          </a:p>
        </p:txBody>
      </p:sp>
    </p:spTree>
    <p:extLst>
      <p:ext uri="{BB962C8B-B14F-4D97-AF65-F5344CB8AC3E}">
        <p14:creationId xmlns="" xmlns:p14="http://schemas.microsoft.com/office/powerpoint/2010/main" val="393326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earth</a:t>
            </a:r>
            <a:r>
              <a:rPr lang="en-US" baseline="0" dirty="0" smtClean="0"/>
              <a:t> is much older than a few thousand years</a:t>
            </a:r>
            <a:endParaRPr lang="en-US" dirty="0"/>
          </a:p>
        </p:txBody>
      </p:sp>
      <p:sp>
        <p:nvSpPr>
          <p:cNvPr id="4" name="Slide Number Placeholder 3"/>
          <p:cNvSpPr>
            <a:spLocks noGrp="1"/>
          </p:cNvSpPr>
          <p:nvPr>
            <p:ph type="sldNum" sz="quarter" idx="10"/>
          </p:nvPr>
        </p:nvSpPr>
        <p:spPr/>
        <p:txBody>
          <a:bodyPr/>
          <a:lstStyle/>
          <a:p>
            <a:fld id="{2CE20D6D-34C1-9A49-B2E3-9CCE9DF52685}" type="slidenum">
              <a:rPr lang="en-US" smtClean="0"/>
              <a:pPr/>
              <a:t>3</a:t>
            </a:fld>
            <a:endParaRPr lang="en-US"/>
          </a:p>
        </p:txBody>
      </p:sp>
    </p:spTree>
    <p:extLst>
      <p:ext uri="{BB962C8B-B14F-4D97-AF65-F5344CB8AC3E}">
        <p14:creationId xmlns="" xmlns:p14="http://schemas.microsoft.com/office/powerpoint/2010/main" val="182021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20D6D-34C1-9A49-B2E3-9CCE9DF52685}" type="slidenum">
              <a:rPr lang="en-US" smtClean="0"/>
              <a:pPr/>
              <a:t>4</a:t>
            </a:fld>
            <a:endParaRPr lang="en-US"/>
          </a:p>
        </p:txBody>
      </p:sp>
    </p:spTree>
    <p:extLst>
      <p:ext uri="{BB962C8B-B14F-4D97-AF65-F5344CB8AC3E}">
        <p14:creationId xmlns="" xmlns:p14="http://schemas.microsoft.com/office/powerpoint/2010/main" val="182021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20D6D-34C1-9A49-B2E3-9CCE9DF52685}" type="slidenum">
              <a:rPr lang="en-US" smtClean="0"/>
              <a:pPr/>
              <a:t>5</a:t>
            </a:fld>
            <a:endParaRPr lang="en-US"/>
          </a:p>
        </p:txBody>
      </p:sp>
    </p:spTree>
    <p:extLst>
      <p:ext uri="{BB962C8B-B14F-4D97-AF65-F5344CB8AC3E}">
        <p14:creationId xmlns="" xmlns:p14="http://schemas.microsoft.com/office/powerpoint/2010/main" val="182021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20D6D-34C1-9A49-B2E3-9CCE9DF52685}" type="slidenum">
              <a:rPr lang="en-US" smtClean="0"/>
              <a:pPr/>
              <a:t>6</a:t>
            </a:fld>
            <a:endParaRPr lang="en-US"/>
          </a:p>
        </p:txBody>
      </p:sp>
    </p:spTree>
    <p:extLst>
      <p:ext uri="{BB962C8B-B14F-4D97-AF65-F5344CB8AC3E}">
        <p14:creationId xmlns="" xmlns:p14="http://schemas.microsoft.com/office/powerpoint/2010/main" val="182021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20D6D-34C1-9A49-B2E3-9CCE9DF52685}" type="slidenum">
              <a:rPr lang="en-US" smtClean="0"/>
              <a:pPr/>
              <a:t>7</a:t>
            </a:fld>
            <a:endParaRPr lang="en-US"/>
          </a:p>
        </p:txBody>
      </p:sp>
    </p:spTree>
    <p:extLst>
      <p:ext uri="{BB962C8B-B14F-4D97-AF65-F5344CB8AC3E}">
        <p14:creationId xmlns="" xmlns:p14="http://schemas.microsoft.com/office/powerpoint/2010/main" val="182021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20D6D-34C1-9A49-B2E3-9CCE9DF52685}" type="slidenum">
              <a:rPr lang="en-US" smtClean="0"/>
              <a:pPr/>
              <a:t>8</a:t>
            </a:fld>
            <a:endParaRPr lang="en-US"/>
          </a:p>
        </p:txBody>
      </p:sp>
    </p:spTree>
    <p:extLst>
      <p:ext uri="{BB962C8B-B14F-4D97-AF65-F5344CB8AC3E}">
        <p14:creationId xmlns="" xmlns:p14="http://schemas.microsoft.com/office/powerpoint/2010/main" val="182021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24793F7-139E-9F42-8CD8-41C66FB6A0C6}" type="datetimeFigureOut">
              <a:rPr lang="en-US" smtClean="0"/>
              <a:pPr/>
              <a:t>04-Oct-14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274363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24793F7-139E-9F42-8CD8-41C66FB6A0C6}" type="datetimeFigureOut">
              <a:rPr lang="en-US" smtClean="0"/>
              <a:pPr/>
              <a:t>04-Oct-14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29858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24793F7-139E-9F42-8CD8-41C66FB6A0C6}" type="datetimeFigureOut">
              <a:rPr lang="en-US" smtClean="0"/>
              <a:pPr/>
              <a:t>04-Oct-14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82916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24793F7-139E-9F42-8CD8-41C66FB6A0C6}" type="datetimeFigureOut">
              <a:rPr lang="en-US" smtClean="0"/>
              <a:pPr/>
              <a:t>04-Oct-14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259527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24793F7-139E-9F42-8CD8-41C66FB6A0C6}" type="datetimeFigureOut">
              <a:rPr lang="en-US" smtClean="0"/>
              <a:pPr/>
              <a:t>04-Oct-14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150310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24793F7-139E-9F42-8CD8-41C66FB6A0C6}" type="datetimeFigureOut">
              <a:rPr lang="en-US" smtClean="0"/>
              <a:pPr/>
              <a:t>04-Oct-14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198888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24793F7-139E-9F42-8CD8-41C66FB6A0C6}" type="datetimeFigureOut">
              <a:rPr lang="en-US" smtClean="0"/>
              <a:pPr/>
              <a:t>04-Oct-14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399765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24793F7-139E-9F42-8CD8-41C66FB6A0C6}" type="datetimeFigureOut">
              <a:rPr lang="en-US" smtClean="0"/>
              <a:pPr/>
              <a:t>04-Oct-14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291460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793F7-139E-9F42-8CD8-41C66FB6A0C6}" type="datetimeFigureOut">
              <a:rPr lang="en-US" smtClean="0"/>
              <a:pPr/>
              <a:t>04-Oct-14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235640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24793F7-139E-9F42-8CD8-41C66FB6A0C6}" type="datetimeFigureOut">
              <a:rPr lang="en-US" smtClean="0"/>
              <a:pPr/>
              <a:t>04-Oct-14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268285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24793F7-139E-9F42-8CD8-41C66FB6A0C6}" type="datetimeFigureOut">
              <a:rPr lang="en-US" smtClean="0"/>
              <a:pPr/>
              <a:t>04-Oct-14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256882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793F7-139E-9F42-8CD8-41C66FB6A0C6}" type="datetimeFigureOut">
              <a:rPr lang="en-US" smtClean="0"/>
              <a:pPr/>
              <a:t>04-Oct-14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6C298-D622-D64A-ACCA-E837B0B48E38}" type="slidenum">
              <a:rPr lang="en-US" smtClean="0"/>
              <a:pPr/>
              <a:t>‹#›</a:t>
            </a:fld>
            <a:endParaRPr lang="en-US"/>
          </a:p>
        </p:txBody>
      </p:sp>
    </p:spTree>
    <p:extLst>
      <p:ext uri="{BB962C8B-B14F-4D97-AF65-F5344CB8AC3E}">
        <p14:creationId xmlns="" xmlns:p14="http://schemas.microsoft.com/office/powerpoint/2010/main" val="245075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mphlbRhLu8"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www.youtube.com/watch?v=PKtamnmrNq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learningzone/clips/evolution-of-the-eye/552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youtube.com/watch?v=BgqVPFiMhA0" TargetMode="External"/><Relationship Id="rId4" Type="http://schemas.openxmlformats.org/officeDocument/2006/relationships/hyperlink" Target="http://www.bbc.co.uk/learningzone/clips/evolution-and-fossils/5523.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www.youtube.com/watch?v=VhJdai8eKi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youtube.com/watch?v=OvEl1lOc0Iw" TargetMode="Externa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396"/>
            <a:ext cx="9144000" cy="837676"/>
          </a:xfrm>
        </p:spPr>
        <p:txBody>
          <a:bodyPr>
            <a:noAutofit/>
          </a:bodyPr>
          <a:lstStyle/>
          <a:p>
            <a:r>
              <a:rPr lang="en-US" sz="2400" dirty="0" smtClean="0">
                <a:solidFill>
                  <a:srgbClr val="FF0000"/>
                </a:solidFill>
              </a:rPr>
              <a:t>Evidence </a:t>
            </a:r>
            <a:r>
              <a:rPr lang="en-US" sz="2400" dirty="0" smtClean="0">
                <a:solidFill>
                  <a:srgbClr val="FF0000"/>
                </a:solidFill>
              </a:rPr>
              <a:t>that </a:t>
            </a:r>
            <a:r>
              <a:rPr lang="en-US" sz="2400" b="1" u="sng" dirty="0" smtClean="0">
                <a:solidFill>
                  <a:srgbClr val="FF0000"/>
                </a:solidFill>
              </a:rPr>
              <a:t>supports/does not </a:t>
            </a:r>
            <a:r>
              <a:rPr lang="en-US" sz="2400" dirty="0" smtClean="0">
                <a:solidFill>
                  <a:srgbClr val="FF0000"/>
                </a:solidFill>
              </a:rPr>
              <a:t>support the Teleological Argument...</a:t>
            </a:r>
            <a:endParaRPr lang="en-US" sz="2400" dirty="0">
              <a:solidFill>
                <a:srgbClr val="FF0000"/>
              </a:solidFill>
            </a:endParaRPr>
          </a:p>
        </p:txBody>
      </p:sp>
      <p:pic>
        <p:nvPicPr>
          <p:cNvPr id="4" name="Picture 4" descr="se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87070" y="3603917"/>
            <a:ext cx="1125783" cy="920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regularlity"/>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92382" y="5922342"/>
            <a:ext cx="1201574" cy="792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baby-fee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64446" y="1877288"/>
            <a:ext cx="1163856" cy="593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descr="solarsystem"/>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07581" y="1168741"/>
            <a:ext cx="837354" cy="1005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descr="waterfall_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60945" y="3611098"/>
            <a:ext cx="1167980" cy="92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descr="children-of-war-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520446" y="5256071"/>
            <a:ext cx="869477" cy="115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693956" y="3190025"/>
            <a:ext cx="932348" cy="823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20842" y="5850655"/>
            <a:ext cx="1080205" cy="7674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666121" y="1168741"/>
            <a:ext cx="1167398" cy="777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946957" y="3061802"/>
            <a:ext cx="1207193" cy="1744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658682" y="1307175"/>
            <a:ext cx="1405111" cy="523220"/>
          </a:xfrm>
          <a:prstGeom prst="rect">
            <a:avLst/>
          </a:prstGeom>
          <a:noFill/>
        </p:spPr>
        <p:txBody>
          <a:bodyPr wrap="square" rtlCol="0">
            <a:spAutoFit/>
          </a:bodyPr>
          <a:lstStyle/>
          <a:p>
            <a:r>
              <a:rPr lang="en-US" sz="2800" b="1" dirty="0" smtClean="0"/>
              <a:t>Order</a:t>
            </a:r>
            <a:endParaRPr lang="en-US" sz="2800" b="1" dirty="0"/>
          </a:p>
        </p:txBody>
      </p:sp>
      <p:sp>
        <p:nvSpPr>
          <p:cNvPr id="15" name="TextBox 14"/>
          <p:cNvSpPr txBox="1"/>
          <p:nvPr/>
        </p:nvSpPr>
        <p:spPr>
          <a:xfrm>
            <a:off x="4386152" y="4524122"/>
            <a:ext cx="1688248" cy="954107"/>
          </a:xfrm>
          <a:prstGeom prst="rect">
            <a:avLst/>
          </a:prstGeom>
          <a:noFill/>
        </p:spPr>
        <p:txBody>
          <a:bodyPr wrap="square" rtlCol="0">
            <a:spAutoFit/>
          </a:bodyPr>
          <a:lstStyle/>
          <a:p>
            <a:pPr algn="ctr"/>
            <a:r>
              <a:rPr lang="en-US" sz="2800" b="1" dirty="0" smtClean="0"/>
              <a:t>Natural disasters</a:t>
            </a:r>
            <a:endParaRPr lang="en-US" sz="2800" b="1" dirty="0"/>
          </a:p>
        </p:txBody>
      </p:sp>
      <p:sp>
        <p:nvSpPr>
          <p:cNvPr id="16" name="TextBox 15"/>
          <p:cNvSpPr txBox="1"/>
          <p:nvPr/>
        </p:nvSpPr>
        <p:spPr>
          <a:xfrm>
            <a:off x="6963565" y="5327435"/>
            <a:ext cx="1405111" cy="523220"/>
          </a:xfrm>
          <a:prstGeom prst="rect">
            <a:avLst/>
          </a:prstGeom>
          <a:noFill/>
        </p:spPr>
        <p:txBody>
          <a:bodyPr wrap="square" rtlCol="0">
            <a:spAutoFit/>
          </a:bodyPr>
          <a:lstStyle/>
          <a:p>
            <a:r>
              <a:rPr lang="en-US" sz="2800" b="1" dirty="0" smtClean="0"/>
              <a:t>Beauty</a:t>
            </a:r>
            <a:endParaRPr lang="en-US" sz="2800" b="1" dirty="0"/>
          </a:p>
        </p:txBody>
      </p:sp>
      <p:sp>
        <p:nvSpPr>
          <p:cNvPr id="17" name="TextBox 16"/>
          <p:cNvSpPr txBox="1"/>
          <p:nvPr/>
        </p:nvSpPr>
        <p:spPr>
          <a:xfrm>
            <a:off x="462465" y="5242763"/>
            <a:ext cx="2155128" cy="523220"/>
          </a:xfrm>
          <a:prstGeom prst="rect">
            <a:avLst/>
          </a:prstGeom>
          <a:noFill/>
        </p:spPr>
        <p:txBody>
          <a:bodyPr wrap="square" rtlCol="0">
            <a:spAutoFit/>
          </a:bodyPr>
          <a:lstStyle/>
          <a:p>
            <a:r>
              <a:rPr lang="en-US" sz="2800" b="1" dirty="0" smtClean="0"/>
              <a:t>Regularity</a:t>
            </a:r>
            <a:endParaRPr lang="en-US" sz="2800" b="1" dirty="0"/>
          </a:p>
        </p:txBody>
      </p:sp>
      <p:sp>
        <p:nvSpPr>
          <p:cNvPr id="18" name="TextBox 17"/>
          <p:cNvSpPr txBox="1"/>
          <p:nvPr/>
        </p:nvSpPr>
        <p:spPr>
          <a:xfrm>
            <a:off x="2617593" y="2928415"/>
            <a:ext cx="3537116" cy="523220"/>
          </a:xfrm>
          <a:prstGeom prst="rect">
            <a:avLst/>
          </a:prstGeom>
          <a:noFill/>
        </p:spPr>
        <p:txBody>
          <a:bodyPr wrap="square" rtlCol="0">
            <a:spAutoFit/>
          </a:bodyPr>
          <a:lstStyle/>
          <a:p>
            <a:r>
              <a:rPr lang="en-US" sz="2800" b="1" dirty="0" smtClean="0"/>
              <a:t>Awe inspiring nature</a:t>
            </a:r>
            <a:endParaRPr lang="en-US" sz="2800" b="1" dirty="0"/>
          </a:p>
        </p:txBody>
      </p:sp>
      <p:sp>
        <p:nvSpPr>
          <p:cNvPr id="19" name="TextBox 18"/>
          <p:cNvSpPr txBox="1"/>
          <p:nvPr/>
        </p:nvSpPr>
        <p:spPr>
          <a:xfrm>
            <a:off x="7428408" y="2389530"/>
            <a:ext cx="1405111" cy="523220"/>
          </a:xfrm>
          <a:prstGeom prst="rect">
            <a:avLst/>
          </a:prstGeom>
          <a:noFill/>
        </p:spPr>
        <p:txBody>
          <a:bodyPr wrap="square" rtlCol="0">
            <a:spAutoFit/>
          </a:bodyPr>
          <a:lstStyle/>
          <a:p>
            <a:r>
              <a:rPr lang="en-US" sz="2800" b="1" dirty="0" smtClean="0"/>
              <a:t>Purpose</a:t>
            </a:r>
            <a:endParaRPr lang="en-US" sz="2800" b="1" dirty="0"/>
          </a:p>
        </p:txBody>
      </p:sp>
      <p:sp>
        <p:nvSpPr>
          <p:cNvPr id="20" name="TextBox 19"/>
          <p:cNvSpPr txBox="1"/>
          <p:nvPr/>
        </p:nvSpPr>
        <p:spPr>
          <a:xfrm>
            <a:off x="1699472" y="1045565"/>
            <a:ext cx="2248505" cy="523220"/>
          </a:xfrm>
          <a:prstGeom prst="rect">
            <a:avLst/>
          </a:prstGeom>
          <a:noFill/>
        </p:spPr>
        <p:txBody>
          <a:bodyPr wrap="square" rtlCol="0">
            <a:spAutoFit/>
          </a:bodyPr>
          <a:lstStyle/>
          <a:p>
            <a:r>
              <a:rPr lang="en-US" sz="2800" b="1" dirty="0" smtClean="0"/>
              <a:t>Suitability</a:t>
            </a:r>
            <a:endParaRPr lang="en-US" sz="2800" b="1" dirty="0"/>
          </a:p>
        </p:txBody>
      </p:sp>
      <p:sp>
        <p:nvSpPr>
          <p:cNvPr id="21" name="TextBox 20"/>
          <p:cNvSpPr txBox="1"/>
          <p:nvPr/>
        </p:nvSpPr>
        <p:spPr>
          <a:xfrm>
            <a:off x="3947977" y="5891011"/>
            <a:ext cx="2206732" cy="523220"/>
          </a:xfrm>
          <a:prstGeom prst="rect">
            <a:avLst/>
          </a:prstGeom>
          <a:noFill/>
        </p:spPr>
        <p:txBody>
          <a:bodyPr wrap="square" rtlCol="0">
            <a:spAutoFit/>
          </a:bodyPr>
          <a:lstStyle/>
          <a:p>
            <a:r>
              <a:rPr lang="en-US" sz="2800" b="1" dirty="0" smtClean="0"/>
              <a:t>Destructive</a:t>
            </a:r>
            <a:endParaRPr lang="en-US" sz="2800" b="1" dirty="0"/>
          </a:p>
        </p:txBody>
      </p:sp>
      <p:sp>
        <p:nvSpPr>
          <p:cNvPr id="22" name="TextBox 21"/>
          <p:cNvSpPr txBox="1"/>
          <p:nvPr/>
        </p:nvSpPr>
        <p:spPr>
          <a:xfrm>
            <a:off x="4612854" y="2209271"/>
            <a:ext cx="2603340" cy="523220"/>
          </a:xfrm>
          <a:prstGeom prst="rect">
            <a:avLst/>
          </a:prstGeom>
          <a:noFill/>
        </p:spPr>
        <p:txBody>
          <a:bodyPr wrap="square" rtlCol="0">
            <a:spAutoFit/>
          </a:bodyPr>
          <a:lstStyle/>
          <a:p>
            <a:r>
              <a:rPr lang="en-US" sz="2800" b="1" dirty="0" smtClean="0"/>
              <a:t>Malfunctioning</a:t>
            </a:r>
            <a:endParaRPr lang="en-US" sz="2800" b="1" dirty="0"/>
          </a:p>
        </p:txBody>
      </p:sp>
      <p:sp>
        <p:nvSpPr>
          <p:cNvPr id="23" name="TextBox 22"/>
          <p:cNvSpPr txBox="1"/>
          <p:nvPr/>
        </p:nvSpPr>
        <p:spPr>
          <a:xfrm>
            <a:off x="3725746" y="1067248"/>
            <a:ext cx="1405111" cy="523220"/>
          </a:xfrm>
          <a:prstGeom prst="rect">
            <a:avLst/>
          </a:prstGeom>
          <a:noFill/>
        </p:spPr>
        <p:txBody>
          <a:bodyPr wrap="square" rtlCol="0">
            <a:spAutoFit/>
          </a:bodyPr>
          <a:lstStyle/>
          <a:p>
            <a:r>
              <a:rPr lang="en-US" sz="2800" b="1" dirty="0" smtClean="0"/>
              <a:t>Disease</a:t>
            </a:r>
            <a:endParaRPr lang="en-US" sz="2800" b="1" dirty="0"/>
          </a:p>
        </p:txBody>
      </p:sp>
      <p:sp>
        <p:nvSpPr>
          <p:cNvPr id="24" name="TextBox 23"/>
          <p:cNvSpPr txBox="1"/>
          <p:nvPr/>
        </p:nvSpPr>
        <p:spPr>
          <a:xfrm>
            <a:off x="617130" y="2952592"/>
            <a:ext cx="1405111" cy="523220"/>
          </a:xfrm>
          <a:prstGeom prst="rect">
            <a:avLst/>
          </a:prstGeom>
          <a:noFill/>
        </p:spPr>
        <p:txBody>
          <a:bodyPr wrap="square" rtlCol="0">
            <a:spAutoFit/>
          </a:bodyPr>
          <a:lstStyle/>
          <a:p>
            <a:r>
              <a:rPr lang="en-US" sz="2800" b="1" dirty="0" smtClean="0"/>
              <a:t>Benefit</a:t>
            </a:r>
            <a:endParaRPr lang="en-US" sz="2800" b="1" dirty="0"/>
          </a:p>
        </p:txBody>
      </p:sp>
    </p:spTree>
    <p:extLst>
      <p:ext uri="{BB962C8B-B14F-4D97-AF65-F5344CB8AC3E}">
        <p14:creationId xmlns="" xmlns:p14="http://schemas.microsoft.com/office/powerpoint/2010/main" val="132121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GB" sz="6000" b="1" dirty="0"/>
              <a:t>Charles Darwin </a:t>
            </a:r>
            <a:endParaRPr lang="en-US" sz="6000" b="1" dirty="0"/>
          </a:p>
        </p:txBody>
      </p:sp>
      <p:sp>
        <p:nvSpPr>
          <p:cNvPr id="9219" name="Rectangle 3"/>
          <p:cNvSpPr>
            <a:spLocks noGrp="1" noChangeArrowheads="1"/>
          </p:cNvSpPr>
          <p:nvPr>
            <p:ph type="body" idx="1"/>
          </p:nvPr>
        </p:nvSpPr>
        <p:spPr>
          <a:xfrm>
            <a:off x="262647" y="1717406"/>
            <a:ext cx="4186238" cy="4525963"/>
          </a:xfrm>
        </p:spPr>
        <p:txBody>
          <a:bodyPr/>
          <a:lstStyle/>
          <a:p>
            <a:pPr>
              <a:lnSpc>
                <a:spcPct val="90000"/>
              </a:lnSpc>
            </a:pPr>
            <a:r>
              <a:rPr lang="en-GB" sz="2400" dirty="0"/>
              <a:t>Charles Darwin was a naturalist who formulated the theory of natural selection in his work </a:t>
            </a:r>
            <a:r>
              <a:rPr lang="en-GB" sz="2400" dirty="0" smtClean="0"/>
              <a:t>“On The Origins </a:t>
            </a:r>
            <a:r>
              <a:rPr lang="en-GB" sz="2400" dirty="0"/>
              <a:t>of </a:t>
            </a:r>
            <a:r>
              <a:rPr lang="en-GB" sz="2400" dirty="0" smtClean="0"/>
              <a:t>Species</a:t>
            </a:r>
            <a:r>
              <a:rPr lang="en-GB" sz="2400" dirty="0"/>
              <a:t>” published in 1859</a:t>
            </a:r>
            <a:r>
              <a:rPr lang="en-GB" sz="2400" dirty="0" smtClean="0"/>
              <a:t>.</a:t>
            </a:r>
          </a:p>
          <a:p>
            <a:pPr>
              <a:lnSpc>
                <a:spcPct val="90000"/>
              </a:lnSpc>
            </a:pPr>
            <a:endParaRPr lang="en-GB" sz="2400" dirty="0"/>
          </a:p>
          <a:p>
            <a:pPr>
              <a:lnSpc>
                <a:spcPct val="90000"/>
              </a:lnSpc>
            </a:pPr>
            <a:r>
              <a:rPr lang="en-GB" sz="2400" dirty="0"/>
              <a:t>His work developed from studying species on the various Galapagos Islands on the HMS Beagle voyage, and expanding work written by Thomas </a:t>
            </a:r>
            <a:r>
              <a:rPr lang="en-GB" sz="2400" dirty="0" err="1"/>
              <a:t>Mathus</a:t>
            </a:r>
            <a:r>
              <a:rPr lang="en-GB" sz="2400" dirty="0"/>
              <a:t>. </a:t>
            </a:r>
            <a:endParaRPr lang="en-US" sz="2400" dirty="0"/>
          </a:p>
        </p:txBody>
      </p:sp>
      <p:pic>
        <p:nvPicPr>
          <p:cNvPr id="9221" name="Picture 5" descr="nat_sci_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3438" y="1953132"/>
            <a:ext cx="3889375" cy="37973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49677" y="305441"/>
            <a:ext cx="8589523" cy="617317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2091446" y="1094472"/>
            <a:ext cx="4931924" cy="646331"/>
          </a:xfrm>
          <a:prstGeom prst="rect">
            <a:avLst/>
          </a:prstGeom>
        </p:spPr>
        <p:txBody>
          <a:bodyPr wrap="square">
            <a:spAutoFit/>
          </a:bodyPr>
          <a:lstStyle/>
          <a:p>
            <a:r>
              <a:rPr lang="en-GB" dirty="0">
                <a:hlinkClick r:id="rId3"/>
              </a:rPr>
              <a:t>http://</a:t>
            </a:r>
            <a:r>
              <a:rPr lang="en-GB" dirty="0" smtClean="0">
                <a:hlinkClick r:id="rId3"/>
              </a:rPr>
              <a:t>www.youtube.com/watch?v=vmphlbRhLu8</a:t>
            </a:r>
            <a:endParaRPr lang="en-GB" dirty="0" smtClean="0"/>
          </a:p>
          <a:p>
            <a:endParaRPr lang="en-GB" dirty="0"/>
          </a:p>
        </p:txBody>
      </p:sp>
      <p:sp>
        <p:nvSpPr>
          <p:cNvPr id="7" name="Rectangle 6"/>
          <p:cNvSpPr/>
          <p:nvPr/>
        </p:nvSpPr>
        <p:spPr>
          <a:xfrm>
            <a:off x="2091446" y="1371471"/>
            <a:ext cx="5723467" cy="369332"/>
          </a:xfrm>
          <a:prstGeom prst="rect">
            <a:avLst/>
          </a:prstGeom>
        </p:spPr>
        <p:txBody>
          <a:bodyPr wrap="square">
            <a:spAutoFit/>
          </a:bodyPr>
          <a:lstStyle/>
          <a:p>
            <a:r>
              <a:rPr lang="en-GB" dirty="0" smtClean="0">
                <a:hlinkClick r:id="rId4"/>
              </a:rPr>
              <a:t>http://www.youtube.com/watch?v=PKtamnmrNqs</a:t>
            </a:r>
            <a:r>
              <a:rPr lang="en-GB" dirty="0" smtClean="0"/>
              <a:t>  </a:t>
            </a:r>
            <a:endParaRPr lang="en-GB" dirty="0"/>
          </a:p>
        </p:txBody>
      </p:sp>
    </p:spTree>
    <p:extLst>
      <p:ext uri="{BB962C8B-B14F-4D97-AF65-F5344CB8AC3E}">
        <p14:creationId xmlns="" xmlns:p14="http://schemas.microsoft.com/office/powerpoint/2010/main" val="82179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9677" y="274638"/>
            <a:ext cx="8229600" cy="1143000"/>
          </a:xfrm>
        </p:spPr>
        <p:txBody>
          <a:bodyPr>
            <a:normAutofit/>
          </a:bodyPr>
          <a:lstStyle/>
          <a:p>
            <a:r>
              <a:rPr lang="en-GB" sz="6000" b="1" dirty="0" smtClean="0"/>
              <a:t>Charles Lyell</a:t>
            </a:r>
            <a:endParaRPr lang="en-US" sz="6000" b="1" dirty="0"/>
          </a:p>
        </p:txBody>
      </p:sp>
      <p:sp>
        <p:nvSpPr>
          <p:cNvPr id="9219" name="Rectangle 3"/>
          <p:cNvSpPr>
            <a:spLocks noGrp="1" noChangeArrowheads="1"/>
          </p:cNvSpPr>
          <p:nvPr>
            <p:ph type="body" idx="1"/>
          </p:nvPr>
        </p:nvSpPr>
        <p:spPr>
          <a:xfrm>
            <a:off x="759719" y="1731633"/>
            <a:ext cx="7719558" cy="654183"/>
          </a:xfrm>
        </p:spPr>
        <p:txBody>
          <a:bodyPr>
            <a:noAutofit/>
          </a:bodyPr>
          <a:lstStyle/>
          <a:p>
            <a:pPr marL="0" indent="0" algn="ctr">
              <a:lnSpc>
                <a:spcPct val="90000"/>
              </a:lnSpc>
              <a:buNone/>
            </a:pPr>
            <a:r>
              <a:rPr lang="en-US" b="1" dirty="0" smtClean="0">
                <a:solidFill>
                  <a:srgbClr val="FF0000"/>
                </a:solidFill>
              </a:rPr>
              <a:t>Presented one of the first major challenges to the literal view of the Bible.</a:t>
            </a:r>
          </a:p>
        </p:txBody>
      </p:sp>
      <p:sp>
        <p:nvSpPr>
          <p:cNvPr id="6" name="Rectangle 5"/>
          <p:cNvSpPr/>
          <p:nvPr/>
        </p:nvSpPr>
        <p:spPr>
          <a:xfrm>
            <a:off x="249677" y="305441"/>
            <a:ext cx="8589523" cy="617317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75489" y="2937753"/>
            <a:ext cx="2889115" cy="28891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3968886" y="3142034"/>
            <a:ext cx="4510392" cy="268483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b="1" dirty="0" smtClean="0"/>
              <a:t>UNIFORMITARIANISM</a:t>
            </a:r>
          </a:p>
          <a:p>
            <a:pPr marL="0" indent="0" algn="ctr">
              <a:lnSpc>
                <a:spcPct val="90000"/>
              </a:lnSpc>
              <a:buFont typeface="Arial"/>
              <a:buNone/>
            </a:pPr>
            <a:r>
              <a:rPr lang="en-US" b="1" i="1" dirty="0" smtClean="0"/>
              <a:t>Earth formed gradually</a:t>
            </a:r>
          </a:p>
          <a:p>
            <a:pPr marL="0" indent="0" algn="ctr">
              <a:lnSpc>
                <a:spcPct val="90000"/>
              </a:lnSpc>
              <a:buFont typeface="Arial"/>
              <a:buNone/>
            </a:pPr>
            <a:r>
              <a:rPr lang="en-US" b="1" i="1" dirty="0" smtClean="0"/>
              <a:t>VS </a:t>
            </a:r>
          </a:p>
          <a:p>
            <a:pPr marL="0" indent="0" algn="ctr">
              <a:lnSpc>
                <a:spcPct val="90000"/>
              </a:lnSpc>
              <a:buFont typeface="Arial"/>
              <a:buNone/>
            </a:pPr>
            <a:r>
              <a:rPr lang="en-US" b="1" dirty="0" smtClean="0"/>
              <a:t>CATASTROPHISM</a:t>
            </a:r>
          </a:p>
          <a:p>
            <a:pPr marL="0" indent="0" algn="ctr">
              <a:lnSpc>
                <a:spcPct val="90000"/>
              </a:lnSpc>
              <a:buFont typeface="Arial"/>
              <a:buNone/>
            </a:pPr>
            <a:r>
              <a:rPr lang="en-US" b="1" i="1" dirty="0" smtClean="0"/>
              <a:t>Earth formed all at once 4,5000 years ago</a:t>
            </a:r>
            <a:endParaRPr lang="en-US" b="1" i="1" dirty="0"/>
          </a:p>
        </p:txBody>
      </p:sp>
    </p:spTree>
    <p:extLst>
      <p:ext uri="{BB962C8B-B14F-4D97-AF65-F5344CB8AC3E}">
        <p14:creationId xmlns="" xmlns:p14="http://schemas.microsoft.com/office/powerpoint/2010/main" val="144541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9677" y="274638"/>
            <a:ext cx="8229600" cy="1143000"/>
          </a:xfrm>
        </p:spPr>
        <p:txBody>
          <a:bodyPr>
            <a:normAutofit/>
          </a:bodyPr>
          <a:lstStyle/>
          <a:p>
            <a:r>
              <a:rPr lang="en-US" sz="6000" b="1" dirty="0" smtClean="0"/>
              <a:t>Phillip Goose</a:t>
            </a:r>
            <a:endParaRPr lang="en-US" sz="6000" b="1" dirty="0"/>
          </a:p>
        </p:txBody>
      </p:sp>
      <p:sp>
        <p:nvSpPr>
          <p:cNvPr id="6" name="Rectangle 5"/>
          <p:cNvSpPr/>
          <p:nvPr/>
        </p:nvSpPr>
        <p:spPr>
          <a:xfrm>
            <a:off x="249677" y="305441"/>
            <a:ext cx="8589523" cy="617317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9694"/>
          <a:stretch/>
        </p:blipFill>
        <p:spPr bwMode="auto">
          <a:xfrm>
            <a:off x="1066953" y="1417638"/>
            <a:ext cx="3693187" cy="24710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37833" y="3888712"/>
            <a:ext cx="3041444" cy="22810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437833" y="1417638"/>
            <a:ext cx="2753093" cy="20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93686" y="4202254"/>
            <a:ext cx="3577347" cy="19675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32483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3150" y="488647"/>
            <a:ext cx="8229600" cy="1143000"/>
          </a:xfrm>
        </p:spPr>
        <p:txBody>
          <a:bodyPr>
            <a:normAutofit fontScale="90000"/>
          </a:bodyPr>
          <a:lstStyle/>
          <a:p>
            <a:r>
              <a:rPr lang="en-GB" sz="6000" b="1" dirty="0" smtClean="0"/>
              <a:t>DARWIN’S THEORY</a:t>
            </a:r>
            <a:br>
              <a:rPr lang="en-GB" sz="6000" b="1" dirty="0" smtClean="0"/>
            </a:br>
            <a:r>
              <a:rPr lang="en-GB" b="1" dirty="0" smtClean="0"/>
              <a:t>Evolution through natural selection</a:t>
            </a:r>
            <a:endParaRPr lang="en-US" b="1" dirty="0"/>
          </a:p>
        </p:txBody>
      </p:sp>
      <p:sp>
        <p:nvSpPr>
          <p:cNvPr id="6" name="Rectangle 5"/>
          <p:cNvSpPr/>
          <p:nvPr/>
        </p:nvSpPr>
        <p:spPr>
          <a:xfrm>
            <a:off x="249677" y="305441"/>
            <a:ext cx="8589523" cy="617317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Content Placeholder 4"/>
          <p:cNvSpPr>
            <a:spLocks noGrp="1"/>
          </p:cNvSpPr>
          <p:nvPr>
            <p:ph idx="1"/>
          </p:nvPr>
        </p:nvSpPr>
        <p:spPr>
          <a:xfrm>
            <a:off x="429638" y="1696657"/>
            <a:ext cx="8229600" cy="4137338"/>
          </a:xfrm>
        </p:spPr>
        <p:txBody>
          <a:bodyPr>
            <a:noAutofit/>
          </a:bodyPr>
          <a:lstStyle/>
          <a:p>
            <a:pPr marL="0" indent="0" algn="ctr">
              <a:buNone/>
            </a:pPr>
            <a:r>
              <a:rPr lang="en-GB" sz="2100" dirty="0" smtClean="0"/>
              <a:t>When life first began, it was in a very simple molecular form. As it reproduced itself, the offspring were not identical. Those with stronger characteristics, more suitable for survival, lived longer and were able to produce more offspring to continue the strong characteristics, while the weaker traits became extinct. Over many generations, different species evolved. Complexity was one of the characteristics which led to a greater chance of survival, and so more and more complex plants and animals were formed, with different characteristics to suit different habitats.</a:t>
            </a:r>
          </a:p>
          <a:p>
            <a:pPr marL="0" indent="0" algn="ctr">
              <a:buNone/>
            </a:pPr>
            <a:endParaRPr lang="en-GB" sz="2100" dirty="0"/>
          </a:p>
          <a:p>
            <a:pPr marL="0" indent="0" algn="ctr">
              <a:buNone/>
            </a:pPr>
            <a:r>
              <a:rPr lang="en-GB" sz="2100" dirty="0" smtClean="0"/>
              <a:t>Darwin did not attack design arguments explicitly, but his views are important  because those who supported design arguments were saying that such complexity and suitability could only have come about by the agency of God. Darwin provided an alternative explanation which to many seemed a more plausible alternative that the existence of God. </a:t>
            </a:r>
            <a:endParaRPr lang="en-GB" sz="2100" dirty="0"/>
          </a:p>
        </p:txBody>
      </p:sp>
    </p:spTree>
    <p:extLst>
      <p:ext uri="{BB962C8B-B14F-4D97-AF65-F5344CB8AC3E}">
        <p14:creationId xmlns="" xmlns:p14="http://schemas.microsoft.com/office/powerpoint/2010/main" val="3065969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7510" y="488647"/>
            <a:ext cx="8229600" cy="1143000"/>
          </a:xfrm>
        </p:spPr>
        <p:txBody>
          <a:bodyPr>
            <a:normAutofit fontScale="90000"/>
          </a:bodyPr>
          <a:lstStyle/>
          <a:p>
            <a:r>
              <a:rPr lang="en-GB" sz="6000" b="1" dirty="0" smtClean="0"/>
              <a:t>DARWIN’S THEORY</a:t>
            </a:r>
            <a:br>
              <a:rPr lang="en-GB" sz="6000" b="1" dirty="0" smtClean="0"/>
            </a:br>
            <a:r>
              <a:rPr lang="en-GB" b="1" dirty="0" smtClean="0"/>
              <a:t>Evolution through natural selection</a:t>
            </a:r>
            <a:endParaRPr lang="en-US" b="1" dirty="0"/>
          </a:p>
        </p:txBody>
      </p:sp>
      <p:sp>
        <p:nvSpPr>
          <p:cNvPr id="6" name="Rectangle 5"/>
          <p:cNvSpPr/>
          <p:nvPr/>
        </p:nvSpPr>
        <p:spPr>
          <a:xfrm>
            <a:off x="249677" y="305441"/>
            <a:ext cx="8589523" cy="617317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904672" y="2712107"/>
            <a:ext cx="7149831" cy="369332"/>
          </a:xfrm>
          <a:prstGeom prst="rect">
            <a:avLst/>
          </a:prstGeom>
        </p:spPr>
        <p:txBody>
          <a:bodyPr wrap="square">
            <a:spAutoFit/>
          </a:bodyPr>
          <a:lstStyle/>
          <a:p>
            <a:r>
              <a:rPr lang="en-GB" dirty="0">
                <a:hlinkClick r:id="rId3"/>
              </a:rPr>
              <a:t>http://www.bbc.co.uk/learningzone/clips/evolution-of-the-eye/5522.html</a:t>
            </a:r>
            <a:endParaRPr lang="en-GB" dirty="0"/>
          </a:p>
        </p:txBody>
      </p:sp>
      <p:sp>
        <p:nvSpPr>
          <p:cNvPr id="4" name="Rectangle 3"/>
          <p:cNvSpPr/>
          <p:nvPr/>
        </p:nvSpPr>
        <p:spPr>
          <a:xfrm>
            <a:off x="904672" y="3984196"/>
            <a:ext cx="7934528" cy="646331"/>
          </a:xfrm>
          <a:prstGeom prst="rect">
            <a:avLst/>
          </a:prstGeom>
        </p:spPr>
        <p:txBody>
          <a:bodyPr wrap="square">
            <a:spAutoFit/>
          </a:bodyPr>
          <a:lstStyle/>
          <a:p>
            <a:r>
              <a:rPr lang="en-GB" dirty="0">
                <a:hlinkClick r:id="rId4"/>
              </a:rPr>
              <a:t>http://</a:t>
            </a:r>
            <a:r>
              <a:rPr lang="en-GB" dirty="0" smtClean="0">
                <a:hlinkClick r:id="rId4"/>
              </a:rPr>
              <a:t>www.bbc.co.uk/learningzone/clips/evolution-and-fossils/5523.html</a:t>
            </a:r>
            <a:endParaRPr lang="en-GB" dirty="0" smtClean="0"/>
          </a:p>
          <a:p>
            <a:endParaRPr lang="en-GB" dirty="0"/>
          </a:p>
        </p:txBody>
      </p:sp>
      <p:sp>
        <p:nvSpPr>
          <p:cNvPr id="8" name="Rectangle 7"/>
          <p:cNvSpPr/>
          <p:nvPr/>
        </p:nvSpPr>
        <p:spPr>
          <a:xfrm>
            <a:off x="973069" y="4946676"/>
            <a:ext cx="6936481" cy="646331"/>
          </a:xfrm>
          <a:prstGeom prst="rect">
            <a:avLst/>
          </a:prstGeom>
        </p:spPr>
        <p:txBody>
          <a:bodyPr wrap="square">
            <a:spAutoFit/>
          </a:bodyPr>
          <a:lstStyle/>
          <a:p>
            <a:pPr algn="ctr"/>
            <a:r>
              <a:rPr lang="en-GB" dirty="0">
                <a:hlinkClick r:id="rId5"/>
              </a:rPr>
              <a:t>http://</a:t>
            </a:r>
            <a:r>
              <a:rPr lang="en-GB" dirty="0" smtClean="0">
                <a:hlinkClick r:id="rId5"/>
              </a:rPr>
              <a:t>www.youtube.com/watch?v=BgqVPFiMhA0</a:t>
            </a:r>
            <a:r>
              <a:rPr lang="en-GB" dirty="0" smtClean="0"/>
              <a:t>  rabbits </a:t>
            </a:r>
          </a:p>
          <a:p>
            <a:pPr algn="ctr"/>
            <a:endParaRPr lang="en-GB" dirty="0"/>
          </a:p>
        </p:txBody>
      </p:sp>
    </p:spTree>
    <p:extLst>
      <p:ext uri="{BB962C8B-B14F-4D97-AF65-F5344CB8AC3E}">
        <p14:creationId xmlns="" xmlns:p14="http://schemas.microsoft.com/office/powerpoint/2010/main" val="3819586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9676" y="5600717"/>
            <a:ext cx="8589523" cy="1143000"/>
          </a:xfrm>
        </p:spPr>
        <p:txBody>
          <a:bodyPr>
            <a:normAutofit/>
          </a:bodyPr>
          <a:lstStyle/>
          <a:p>
            <a:r>
              <a:rPr lang="en-GB" sz="3600" b="1" dirty="0" smtClean="0"/>
              <a:t>Which is the most problematic? </a:t>
            </a:r>
            <a:endParaRPr lang="en-US" sz="3600" b="1" dirty="0"/>
          </a:p>
        </p:txBody>
      </p:sp>
      <p:sp>
        <p:nvSpPr>
          <p:cNvPr id="9219" name="Rectangle 3"/>
          <p:cNvSpPr>
            <a:spLocks noGrp="1" noChangeArrowheads="1"/>
          </p:cNvSpPr>
          <p:nvPr>
            <p:ph type="body" idx="1"/>
          </p:nvPr>
        </p:nvSpPr>
        <p:spPr>
          <a:xfrm rot="21165778">
            <a:off x="499625" y="1466069"/>
            <a:ext cx="2671591" cy="1216718"/>
          </a:xfrm>
        </p:spPr>
        <p:txBody>
          <a:bodyPr>
            <a:noAutofit/>
          </a:bodyPr>
          <a:lstStyle/>
          <a:p>
            <a:pPr marL="0" indent="0" algn="ctr">
              <a:lnSpc>
                <a:spcPct val="90000"/>
              </a:lnSpc>
              <a:buNone/>
            </a:pPr>
            <a:r>
              <a:rPr lang="en-US" sz="2400" b="1" dirty="0" smtClean="0">
                <a:solidFill>
                  <a:srgbClr val="FF0000"/>
                </a:solidFill>
              </a:rPr>
              <a:t>Humankind was not God’s supreme creation</a:t>
            </a:r>
          </a:p>
        </p:txBody>
      </p:sp>
      <p:sp>
        <p:nvSpPr>
          <p:cNvPr id="6" name="Rectangle 5"/>
          <p:cNvSpPr/>
          <p:nvPr/>
        </p:nvSpPr>
        <p:spPr>
          <a:xfrm>
            <a:off x="249677" y="305441"/>
            <a:ext cx="8589523" cy="617317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3"/>
          <p:cNvSpPr txBox="1">
            <a:spLocks noChangeArrowheads="1"/>
          </p:cNvSpPr>
          <p:nvPr/>
        </p:nvSpPr>
        <p:spPr>
          <a:xfrm rot="21114032">
            <a:off x="694199" y="4893948"/>
            <a:ext cx="4782713" cy="9945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400" b="1" dirty="0" smtClean="0">
                <a:solidFill>
                  <a:srgbClr val="FF0000"/>
                </a:solidFill>
              </a:rPr>
              <a:t>Humankind not been deliberately created in a ready-made form</a:t>
            </a:r>
          </a:p>
        </p:txBody>
      </p:sp>
      <p:sp>
        <p:nvSpPr>
          <p:cNvPr id="7" name="Rectangle 3"/>
          <p:cNvSpPr txBox="1">
            <a:spLocks noChangeArrowheads="1"/>
          </p:cNvSpPr>
          <p:nvPr/>
        </p:nvSpPr>
        <p:spPr>
          <a:xfrm>
            <a:off x="3237213" y="1561931"/>
            <a:ext cx="4972691" cy="8424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400" b="1" dirty="0" smtClean="0">
                <a:solidFill>
                  <a:srgbClr val="FF0000"/>
                </a:solidFill>
              </a:rPr>
              <a:t>The distinction between humankind and the rest of creation is blurred</a:t>
            </a:r>
          </a:p>
        </p:txBody>
      </p:sp>
      <p:sp>
        <p:nvSpPr>
          <p:cNvPr id="8" name="Rectangle 3"/>
          <p:cNvSpPr txBox="1">
            <a:spLocks noChangeArrowheads="1"/>
          </p:cNvSpPr>
          <p:nvPr/>
        </p:nvSpPr>
        <p:spPr>
          <a:xfrm>
            <a:off x="5315025" y="4720469"/>
            <a:ext cx="3225860" cy="944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400" b="1" dirty="0" smtClean="0">
                <a:solidFill>
                  <a:srgbClr val="FF0000"/>
                </a:solidFill>
              </a:rPr>
              <a:t>No unique place for humanity and no unique soul</a:t>
            </a:r>
          </a:p>
        </p:txBody>
      </p:sp>
      <p:sp>
        <p:nvSpPr>
          <p:cNvPr id="9" name="Rectangle 3"/>
          <p:cNvSpPr txBox="1">
            <a:spLocks noChangeArrowheads="1"/>
          </p:cNvSpPr>
          <p:nvPr/>
        </p:nvSpPr>
        <p:spPr>
          <a:xfrm rot="409272">
            <a:off x="519356" y="3118427"/>
            <a:ext cx="4307809" cy="8666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400" b="1" dirty="0" smtClean="0">
                <a:solidFill>
                  <a:srgbClr val="FF0000"/>
                </a:solidFill>
              </a:rPr>
              <a:t>Wonders of the natural world not attributable to God but to random chance – Designer God challenged</a:t>
            </a:r>
          </a:p>
        </p:txBody>
      </p:sp>
      <p:sp>
        <p:nvSpPr>
          <p:cNvPr id="10" name="Rectangle 3"/>
          <p:cNvSpPr txBox="1">
            <a:spLocks noChangeArrowheads="1"/>
          </p:cNvSpPr>
          <p:nvPr/>
        </p:nvSpPr>
        <p:spPr>
          <a:xfrm rot="562392">
            <a:off x="4201267" y="2924775"/>
            <a:ext cx="4183975" cy="12362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400" b="1" dirty="0" smtClean="0">
                <a:solidFill>
                  <a:srgbClr val="FF0000"/>
                </a:solidFill>
              </a:rPr>
              <a:t>Authority of the Bible as the revealed word of God diminished</a:t>
            </a:r>
          </a:p>
        </p:txBody>
      </p:sp>
      <p:sp>
        <p:nvSpPr>
          <p:cNvPr id="11" name="Rectangle 2"/>
          <p:cNvSpPr txBox="1">
            <a:spLocks noChangeArrowheads="1"/>
          </p:cNvSpPr>
          <p:nvPr/>
        </p:nvSpPr>
        <p:spPr>
          <a:xfrm>
            <a:off x="402077" y="418931"/>
            <a:ext cx="8589523"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6000" b="1" smtClean="0"/>
              <a:t>Challenges to Christianity…</a:t>
            </a:r>
            <a:endParaRPr lang="en-US" sz="6000" b="1" dirty="0"/>
          </a:p>
        </p:txBody>
      </p:sp>
    </p:spTree>
    <p:extLst>
      <p:ext uri="{BB962C8B-B14F-4D97-AF65-F5344CB8AC3E}">
        <p14:creationId xmlns="" xmlns:p14="http://schemas.microsoft.com/office/powerpoint/2010/main" val="632893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7511" y="420666"/>
            <a:ext cx="8229600" cy="1143000"/>
          </a:xfrm>
        </p:spPr>
        <p:txBody>
          <a:bodyPr>
            <a:normAutofit/>
          </a:bodyPr>
          <a:lstStyle/>
          <a:p>
            <a:r>
              <a:rPr lang="en-GB" sz="6000" b="1" dirty="0" smtClean="0"/>
              <a:t>RICHARD DAWKINS</a:t>
            </a:r>
            <a:endParaRPr lang="en-US" b="1" dirty="0"/>
          </a:p>
        </p:txBody>
      </p:sp>
      <p:sp>
        <p:nvSpPr>
          <p:cNvPr id="6" name="Rectangle 5"/>
          <p:cNvSpPr/>
          <p:nvPr/>
        </p:nvSpPr>
        <p:spPr>
          <a:xfrm>
            <a:off x="249677" y="305441"/>
            <a:ext cx="8589523" cy="617317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17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482366">
            <a:off x="6215088" y="3071572"/>
            <a:ext cx="1790700"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9487" y="3891064"/>
            <a:ext cx="2172381" cy="21723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20873349">
            <a:off x="2469607" y="5242343"/>
            <a:ext cx="916442" cy="9164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8" descr="data:image/jpeg;base64,/9j/4AAQSkZJRgABAQAAAQABAAD/2wCEAAkGBxQTEhQUEhQWFhUVGBoYGRgYGBoYGhscGhgWGBgYHhwaHCggHBslHBcXIjEhJSkrLi4uFx8zODMsNygtLisBCgoKDg0OGxAQGjQkICUsLCwvLCwsLCwsLCwsLCwsLCwsLCwsLCwsLCwsLCwsLCwsLCwsLCwsLCwsLCwsLCwsLP/AABEIAMEAwQMBIgACEQEDEQH/xAAcAAACAgMBAQAAAAAAAAAAAAAEBQMGAAIHAQj/xABHEAABAgMFBAcGAggEBQUAAAABAhEAAyEEBRIxQVFhcYEGEyIykaGxQlLB0eHwFCMVM2Jyc4KS8Qc0ssIkU4OisxY1Q0RU/8QAGQEAAwEBAQAAAAAAAAAAAAAAAgMEAQAF/8QAJBEAAgICAgICAwEBAAAAAAAAAAECEQMhEjFBUSIyBBNhcdH/2gAMAwEAAhEDEQA/AEk+YEO5IJC6gVBSpvURtIt6prJmMtKnoakcDnCa0z1EFSVMSoqCge1Vn9BGXdNIWy6HwrtGz6x5XDViHxaRLbbL1WE4g1GfvHEXaFs6cxwuHCm+flDpVk6/MGjBy1TmAHOfCK9fSGmGtSdkNxtN0dAIuuYcU1slJLcaUg2xTT2pbOSiY/hQQtuJWLEAe6lSv6Q8MrltVFzlHEUAhIUa5OA+bfWCnGrDSakaqAs8opymzA6jqkEUHGC7otgTK6maMSZqcSasyzkOGXCE4K7RMCQ5WpRPM6cPSOmdFuiqUYZkwAqADJaiWDZwUMTkCoWtgHR3ooSHAFVYsSx3cmAGrVrHQkWZEsAmpGT/AAEbKmhCSTwhTabeAp1kOdpy/tFcYRgGkHz7c5YPCe3X2lFCocj884WW298ZMuU4fNXxOyK9aiEAlsRGqhrsAakFYdDuf0pbIFW9wA3OIx0jxZJD71k+iYqCrTMObZ5fYgpNqIGwjNOYI2jYXjOYXAt0npGQzhhuYvzDQ5s97hebttz+/CKRYrSmYW12HVtmxXrEksGVMcPhNXGm/wC8oJMxwOiyVgsUmhGY+I15QqvC70KDpAJckHYSMufxhRZ7zw192pSNdi079sSi+Qe0Ce1oKg1NRsO7aIGTT7BcNGWa7hKUlSsldkYQwD5g8NsJ7TdiVJmlCmSqnaoyhTPJqCLhJUlYHI03F4T2u7sClKBdJJJAHeBzB2+GkRZ8FfKIqUNFLlScUgy5oLILpNDk4ahbLfpE1gmYZSgolaRhWgnMoqCNxSzRNaLBNlhb9tOPskBnBqHbUfCJboYJWlx2hRKz3VFnD7DyqBEknrfsxU9M8lW7rFTEEApBBCmBABycDME+sGhXVhJR3QQB2aVzAgG77t6uXM7QopD8A31jLRb5TgqIGHuhNdczGUm3XQT6sO6yVs8vrHsAfi5XvDwMZHfqiByZXJKS3aFQSBDCzWFUx0JbEhOJaj7IgDtTCnAGyYEigG34xbLmlolSJq1VcpSVE4XPePBO6GZJuK12dGO9iq3glQlSqiSNfaJqpXy4Qp6T2IumaQQFAPuUM/nziyTLzcKcBqYAk0JJq+1hA9tXhQSpIZZZWwAuxbaCPNo6EqaZ10U+4JmGYXoFIWknikx5dCVEqFW6tTbHpSGc6yY8GBggFxTKjQb0CulU6aSrupDHYdoeK0+Y6EvJaugnRdKEiasYlnLduHxMXhRCQMn+8oFXaggMNBQQlvC9C4wkFRoDoPv4RYkooHsMvW8ghJVQ4QWS/eVp4RWpEpUx5k1TqOewHSmjRvbQZixXsJBc7jnzJ8mjfAAK0SMht+YjLGJGklISgpRqaqOZ2n6ZCF67tVMLJfDDqx2QzDkyfMiLFYrvAG6FSl6KseOtsrl39G0gCDV9GUmLVZ5AEFplRiGUigq6MMaZu8bzLlUlBHFvlwi/pkCN12MGjRqBcUcrXd60jKopyNfUAwMJBQkqagJUBvJr5x1WZdaTpCy2XECGakcC8aZUrrt5qlRqwBUKbSfgIZWW9palYVEAmgSWq2mVYH6TXAuVLxyxvO7fwilJtId3LA0IbxaDXQicKL3eV1pUlWEsCCW906K4RSrTOUhSkEY2oX2aHluaL1dlqE2SCCCoDWj7RuipdKbEoTEqAYMytwah8KcojzYktoncaF1pvZ5MwAdpcxIok1ZJPjlEciUUDFMGB22YgNThLtziC1WyYhGGSwQlzQdt1M5c5aZQqsi1Y1ElyUlxq9D84BRVaOcrWiyfjLP7q/FHyjIrH6X4x5A/rYPFjWx2Capk0CXSVKxMCHqBWtIs15WdMxMqSkh8PWkPQFRcO37I8or/AEcm9iWVd0rUC3AO2+sa2a1vMnYnJmYk7MAAISH2ABt7wE4uUn/Dk7sYWSdLmEISxTjwg5Eth+pg2ZZlKUSnDgUAzsRV3Ch7pNIrl0qwAnVIJBdqqDM3CLLZZJEhUtR7apK2ObEArA/7YHJCuglToQiyKTaEoQk94Bqkgk5HJ074voWLNLEtDYtWAAc5lsmEIejNpSUdev8AWywUEHa1FeEQ2m3KUvCAolVOyHLa+Ji78dOuT7Ogh2lBmVxOSWqc+Q0ic2MJDrNf2R8TlGtmu+YlAcMpVAHDgbzQCNxdyl0xUAcqBfl9YtSdB9sXz5oJASkljQb6Zt6mDbHdalnEvPNoa3bdaUaczDlMoDJ4U4lMEkD2GxhIygwIj2XlGzwLHI2TSJ0KiARujhAhJBiREyDAqDEqFwRzRO0eGPAqMjrBB7UgKSUqDg5gxxjpL0eNnnqCUnq1VSwGWypq0dnmRXuk93ibLcNiQcQfwI8IxS2ZKKaKl0YWQ42AHJi22DumEodWCQSD2SU+zWivvbEl32KgYEEDjxIPg4Me33NPUGopQjcWGXP1jci1RHJJnLyoomqGKoLa1By02NG0zCFhThKwaoehBFW+Ue2+V7W3snn3TAImF2Ku2hiP2gPpEdeRGj2n/JH9KoyLR+LV75jIy2DyQBZJLIShFUy6qNKqxMr08o3xJKyknv43AGQJLc9Ynu9AkolhwVAYl1zKyX5BoETLKVKWuicYAUdXzbxgLts57ArKklYBDhKg40IS/rpxi93amYrAool5KKqAEOlWRJ3tWElzXW4CXl4knDMJPdT7NHd2HpDu12CeUFMpBwP2WTi/mJyJPhG1ykklYS2hcbvVjwpCJKcyglyVZAhnpuLQ4uW4ky1GetSphSOyhsKCdpepcxL0Z6NLlDFNwgnbTfFgEgLKQ5wBnpnHrY4JBN0qIk2dS8GLMgEtlx5aQYqWmWjifPZyiRdoAUrUuBTIUpAdunBIxK/lHrDGzYLYRZ1PUwU7wnstpUtizQ1QaRM52WKNGyVR4SdIxnjZtMoBjLNCsjNJjYWgaRsx2iJuIHrGDEyaTNiULGogZEobG4RIpJGUcYyfgfvjGxXAz02R7ijDkjJy3ygNe+JJi/7xDMmZQuwmtANlllKlJUO6aEapOR4iK50oshSpah3Sl1EE0V7KhuIJBOhi3dViJ2gP84rl/khOBxiIUEvrrg3uHaKHuJBNbZyu9bWyyRkQAfAKfkTAd6OEomjXsni0MLUpE0HrBhKD3hTRqghiN42QutMoy5ZQS4egNDTUA5gPmNsT8KENbNv0qdojITsfd+/CMjv1nfrR0U2NalgJSk4iA+IhIrWtKjZrDu22NCwUkUl1QSQEpYMCXzydjrEVjtqRMKutJSkA4SkjDicB6Ma+kQWyyzFTBql2X2gyWyLbCOMec2Ao1oksAljrFS2Jd1q95TDM7aZaBof3ZNWuqVUDcG4GK7LWEyV9UnClJqQNc3IAckwwuq8VTGCTUEaeJiz8SS5vZtFsnJBZyN/9oUXrfwQerk56nZGqjNqnApT1K6Mdw05QsVdACwtTpbME8dN/wj0eXodHH5Y8uJeJfaLkknwenhGl6KxzEJ2D6xFd8soUhZcOt+WRMSL/AFvkfHOMm/iHiXyDbMGaDQIglpj2fPwjKFFLYWhYpp8YlTNS7EjnFWt96rqEir0UCKbuPGFJvFYH5i1JAOpCT9RyjQLOjgbKx4RujnyOlaJZAE9J2hyo+LQ4sHTCTMYBYfjGP+hxmWpIGkTPvhRJt4Oo5QWLVSBsb2FJSY8Wh8xAwtIMSInxzZpDOkMaPzgeZTcc4NUoKgO0Uz0yhTRzZ7ZpjLS+tORhN0zsroeroUkuM3Bod/1gqzWkqmN7p+NfWCekCnCRkJrpB2Fi3w8Ipg/iQZPscLv+SETKsxKlJJoC51LswdmoaQLOtBKQhbggDSidikbq1EWW95AmYpMxI6xBxorTQKG8ZnD+yIqt62ZUvsuC/dKXYgFyK6wFoTaI/wAL+3J++cewB+HR9iMjjb/p0W2yk4OwnYFg1qASk107Rgq12xSEpmIGbJWAHUUpAqBwL8o0mspUwDVJPNNfvhC9UgrnozCFpALHnT5x5SqXYlN3Y5lTApUySmi+rC0mveLkGpfx2wL0YvHtnEQnCpJLdkag8nekD2e8Fficc1LJK1ISoZpSS3a2ij1iFcsJnLMsAfmgOA7h3euVaNveH4PjNDHoulhEwzwy+wUHs7CCX55Zw4XPwkBTF/Hyhbd9t7S3ySkLFGzofSJ7FbEzBil4FB2L57wAWq8epF+B0laToZTGZyPOAzL7T6/ODQklOJWgbnwGyB0p26R2RhYF5DJAdOYhZeaDqW+/CGcgvp8PjEFrsQUDn/Kon4Qmx9FKvC+ZUtQQhKpijRk+hOXKFFrvtYW3USUMQl5k1lO2UXWXdUpBLDnmRC68uj8uarEUlyXJSQXpmxeCVVsyUX4KXaZxMsTFyOypxiQp6gsaGucDSAkspByPAjjF6vCypTKTLCWQmjeZeucIbPcycRWmgfu50bfq8C6NUXVsfdHbStgFGgix2m1YU0gfo3dwIAIhpf8AY0y5C1kUSkmFtMZHoRWvpCiX3lMYDV08kJpieOb2ydNmrWoju1IOzQRlhmKxBGCUsuAyVKdzlo0EoC5ZNnS0dNZa+7QaFjDay32maySQ8c4sQQpfVl5UwUwqOZ3EUMWe57CUEqL5dpwKtk++AddHJvsf3ZmohjjUW4ZfCDb2WkowOHCaV1FfX1hbZLSEISE0Gp3kxXr76RpRNEuuIl33NUcdd8PjpEs3srvSW1JNolTkllZK4gs/MEQBeZDgjUON2hgO9Z7kqqSlRyZs3H3ugu1DGhGCpIJbdqORibL2iefYoZW6PIl/Czvc80/OMjDNljuy2jrErD4TNUDwVpwYwXd84ial2wyUqA5EhL76vFRum0sUo9+v9IPzh9Y7UFWiZL9haHPk/wAYRPE1dHVsmttmmS5kw96X2kuSASFEqB2BlEQQZPVTVLSlUxXZSSR2AFEOoD2mfPIQH0pldcLKknDKXVWegR4liw3mHc5OGZLw5BKkFy70GHnSBhb4+2FdD26ZYUlQUz4cDvvJHrHlyIVKdKklsWvqNsK+iVtBnFEwdmaluacouFvSgpAILJZmz3R6b07LsSuFDHrfy65tnC2ZxjwzyQBl9/fhA9pW1BHZZJ9HYoNBkq0aBt5OX1g6UH2n72QolDJ8tIaSlnlGR2itJG9pu5C84WT7gS718SIfy1RHaFMI7iZKJXFXGNQw3lzHkq6UpO2G5INCTtjUCNBr2TXVJwmDekEkLs607Q0B2NwqGFvSSgcYCXRiWzlVqsGAn8tJSaEN8qxLdt2SAoTESySP23APA18YutrsAWHFDAQuAEvgY7UloFydaNcV5RXLf0YM1YnIBCwQW2h84s02UOqKSzlnoX84IstiWgjMAZP6ER7efdD7fhClbezJqo2LJN3BaEYSzO4+PGKV0tutYWTQNWpD4Xy3jfD22XmqUE9oJD1rRiSPGgaKWu0mcSsOSHGImudUq3vDZNJHmzkK7VYcQLjvN2kkHLafnBSZcyWsJUCEpQS5zIUzcoX2sqlTAU91dCNH1ixTVGbJThA6wjs8j20P/K44QmbaqwL8CzHvjI0xHYfCMgKA4MryrVgnIUPZUPAGsWGxWhp5UnKZibhhJA50ivBZJJQkN7xqz11iVFsUWLvgLg5RVONoa0XiVJ66TIOZlzkqP7qkkg8HS3KPUW95s7US5vkZYHqkxL0WT/w8se0pNTuTVzw04mFFjWlS55Htv5KofAxJjSWX/P8AoKqxmi1YQgjNKjXz+MWywdLJRlqKyBMTTCfIja8U6z2ciW6sya7gKDnANikk2hIqXWkcK5xe1opxT4nU7IXAJ1APlG6067I0kKpEz03wspiRrm1GyJ5M9oAWN2+BzMKXJaNTHxosaLcna0Dz7wG0RVJ97EnAh1K0Agy7rrWohU6v7IyHzjTeUUNZtooCk0guyoJS7xpPlAowgVGUIl35OlKZclWEe0CC29s4JKgbRbrAgjOGy0goMVWy36ksdGcGDLNfyC4B846TVAh0siJpecJ124JXhyJqxpnBqLVSsJTQ1RCrUsNFZvu8ky0laywSQzbSW8IZWy2COUX1f6pk+bLWkGQ9NrjM+sC5U7EfkyUMdewe+LWu0SlYqgkqQUvhxOSk7eRhHdU4pTMUAQVGXiGbuVBR+MZ167LNNCuQuu7fwUINkpAXjQXlzClIIozvnszEZJto8ywC914FMTkQpP1ENkrPVHAWVLmOP5gCOUDWmQJqWWB1iXT+83xgKxXgEmagpLmXhqdUAYeZAIjK5LQKVrQ6/S03/wDIn+mMhJ+lUfteKo8gf1/wK5AVhT+WBtd4Ek0VgHOC5EwJRKegJPpHt3SgZq1E0GTa6/CKL7NvsudlVhkJbRJT8DC8AS1oOQUHJzJqQU+TQWoflFOuNA/rUBEVqYy6DIt/KsEtyKT4xJF8ZWLh5DLTbQlHZZmHe3ZM0S3ChJWgnPEDSEFku+baEkSyAmWp1qXRKQwLk/AVix3GUJmoShRXVIKmwg51D1j0EnJWNi7ei3SplNXEESprhtYCnKwLb3qj0IjEqrCWWphQWxr45xHarPiDZPHnCC5EbQxMUypKbOHw7yYZ2C80rHZKTXQxMqzA56+EU6+OiOCZ11nJSXdSAWBg4oTVsvyaj4wpvqWSgjOK1YL3MvCiZaVyphHdmoUzs7FTYW2F4YIv+cATMQmYhyHSQeYhjtBRq6sQJsM7LMPQPl5xbOj9zpQpK11IqE6c9sDyL8sRIfEhWwhv7w8s1tkqDoWk7nrCJDKaJOksjGgTE99FeI1H3shdd14hSKGCvx2NRSmEF2WchSqUxHwc+ULkNxzGdvtYEuYsmiUk+VI5NaQQe8xDMSKKd/lHROks/q7LMwd5RCQc8yCfIGOe2yeVoxDsqCgFADxIB2irQEVsh/Mlymkb4FKllKkqRqHAIOrZsxEbybNMQl3CpSmObFJzBIJ0LRPdXaA7QWCCCDUhgW5b4Ck2shJxMQDhPDT4x3tET9B1ss356ioFJWgTEnNJ7IKgG1B+EJb+szAL9pqqGSknI8RlFqsik9Uh6oCgN6cQISscKgjUcork1WGYuRM7rkpPuk79Un4iOhLf+Gr2V7rVbR5RkOv/AE+dg8R84yHfuiF+yImtk3sIGzF6t8IaXIlwlJywrUdwAYephLOBKiNhPq8MrumEJXt6vAN+JQ+EMkvjQbWh/LtuI9YaJUqWf6VFQHgII6PWOdaCiUk9l0lZOgSSx49pgITT7IparPIlgkkgAbcg55PHSbGqVZbRZLLKqubOSVqfPCHUf3WoIHFiUmvQvwKv8SP+HULHKBRJlISWHtqVUrVtMI+hiVKny2zCsR4OI6z/AIg9DhbkBUshFoQCEk91YzwK2bjvigdDLtXImqTOQUTAoAg5j6HbFc9IPDT0W2+ZGIEjNNRzhTZ7SXY5xYrSKbxTlFet9mYvlsiUr6GiVvEtmV5Qosdp2mGVlmh+cC0byHMtMRWvaBEtlmvSJ12bXbB9Br2KlolzA0xIPH4GBh0dkgky1KQSGLEkeFRBtpu0naOEAC7Feyop4QTl7DUr00KL26ECce1PozUAfjQZxJY+gksKdUyYX2KKX5JyhxZ7FOB7ziHVlk4RXPbCZTvQXxXSEdmuNEg9hSj+8onPjGTSE0EEX5bgjeYp/SHpCLPKxf8AyLokb9vACFvehaajtmnSe1nrZUoB04Vkn9vssPAnxip3gjDLGJTFS+8A4cZZ8Ghtap56uYs1BSJifeJbttyzhdekozLMQM0sQGpQAlI8RAwflnnSnzfJhEjEhQmJAIKSQU91VMjsOrGAbxlVKkUTOTlsUmreShEfRW3EEDEzgpOoY5FjQw1XZETJKky3QsqV2SXHWpqcPuv7pzflGtcZAJbAbkvEME+wrsncaEf9zR5Pk4whKu+lRAU2aQ/YJGoq3hCe4lHGUEEOX4EZjwfwh5PBBxpOILLp3EuWO3WNmuMtGv4vR5jT/wAvzV84yJfx0/30/wBIjIXQOyrTVMl9VfGNrvq6j7CSfJokvFFUjIDPnDboz0Xm2pTDsSWAVMLtnUJ95XpFi+SHXos/RWyBEz8SsaYJbkAD31nmwjyWlX6eQpTsAFJzZilqPvJhha1IlpCUAlKEhKQczog8y6vCNJFsSZsvryOsQGSpjkS6gWphijEuLSYLj8dHYZEzEBv8/rAF+3MJwC0sJyO6rJx7pP2xgS6LcCkEFwRQ7d/H6cniJj/fmPv60TgIhOv9KQqb2sKxhVqD96wNb0OPjFxvi60T0sqih3VjNJ2jaNo+kU22S5kk4J4zqlYqhXPTgYinia6L4ZVLvsrlpJQXjLNehCq6wdbpTuWit2qSQaGFoNpnRLqtwNRFikzgQI5Hdt6qlEBWW2LVZb9GEMY2wovwy5YsxGoKXrWK4i+QcleEYu9Q4ZR3xzdjlRakpTsEQW2bgDkhhCiXe6Rq8AT71TPUqWe0kd8aMaFuDu+jPpAKPJ0gZyUVZX74vDEvGXAWooSpnD4XAIzq0VDpfKxoSoh2IUCNUlgoPuPrFhVIUv8AEWCYSJ0pQMtZbCMLLlLJzYggGh7xhFed02tBndZJJQWUkoONLskKZq1Y0YQDxyUr9EWSUpbE15Xgr8pSez2DhAyGhHg45xY7EAysIcTAhn3ykGm+prFJvBxgGiXbc5BIi1Wm2lBlAHuqTyJAI9QI7JHSSEyWkhXaLOmSvEO6+L+UiCrutyDMZdUzeydnWIPZVuJDV4RteKB1U1JIKpbqSWzS9UkbninhUFCPJMKKtFvkyMUxSgXWgKx6KUmoClJOaklgSM3eILvtNVyVk5uNx2fGJ7hvPEoKzJDLBqCSnCSRsLOYYW67pShjQgBaSFOOy4fdTJoXKa5cWZKSvZF1Uzajz+Uexv8Aid0ZAc/4BZNdPRU2teJQKZIIKle83sp379Iva5ktCcKEslAwgAEJH7IGROlPGJZ9tSkYUthbIZeVGhVbJ2JTgE7HyAGwGPThBQVDEtCe1zRiU5qkudmI0AG4CE/4jslZzVlsbZuH1g23p9kVBLks3KAGBUw08I5jEN7lvabKIZSlElykmjb92dI6FcvSRKwyiEqByd2/vs38Y5fZpmHEoZswqTTRudY0M/AOw2J3c67zBRm0BKCkd3lzgR5/Uff11tEoLDKAUDoQ4Pjkfvhye7OmE2SUiYor3AZavteLndfTSRNDKPVqJIwqIq1Hp9tthqcWJcJIgvToyQSbOph7iz6KzbcfExUrysakH8xJSdDodrKyMdL/ABSVAEFwahs+R1+32QNPSFAggFJzcODxDebPwgZfjxltBR/IlHT2ctVLBiMWU+ySDF5t/ROTMcyyZSi5cVRwZ6N4b9IrN6XHa7O6lI6xIHeRXgWZx4RJPFKJTDLCQnWmaDwjJdonOwJg67r0CnQUupiRq5GnGGVyFMztYQGo+RpoYQ5tDlFiXpYo2exvjV1swhIIJpqpuVOcE9EVlMpEwZ6b9FDn9NsJv8TbXiXKlpLhPqYtHRG7lqTKlAPUFofiWheV+CTpdKKZt3W5IP5gVZ5odiSnFgc+T6gCG9oKyMIJCiykHYdORbziTpFbJFrscyzSlPaJE5EwJwkBRRMGMJVkTgxZH2RHtrtgSvCoMg0KnyUzpbcwPMQ2aqQqDtC+dZpFrl/myEKWx7yQFFqKGIVBcGsKrX0Pkzj1lmnYO0lRlzATRDJIBFfZ3wztYMqcCD2Jpf8A6gFeSk1iJFqMqcCO7N7aTsUKrTu28oFxTNop3S6558rrFdUrCSVBSRiSUk7U6MdWigx9D2K3hLCvVzXAr3VHNOeR02RU+kvQaVaFK6ookWgZ0aVMBqlTDuE7QGd6QMcfFaOSo5fd1tMpWIbQ+8RebDOeUCPsP8oo16XdMs81UqcgoWmhB9RtB2xaOi1qSpCUasQRwIbyPlE+eGrF5Vqw/wDK3+EZE/6KG/xjIRoTyQ8sfcR/DME+x/L8o8jI9byUeBLN/V8xAByPOMjIFhI0X3U8vhEdo14q9BGRkYaae0jn/qjZP+Y5H1VGRkccdJuP9TzR8Ieo7/8AX6RkZFmP6keX7klnzPFHpBl39xPCZ6xkZA5OgY9nK7d/7p/P/tMG3D+om/xVesZGR5GTs9fH9Ec+6V/5kfvJ9RHYegns8v8ASYyMizGS5iqdFP1qv3x/5BDm+df30f6zGRkMzfdAYume3t/lZfGV/rMIb2/+v/F/2R7GQAwOk/qv+qn1hje361P8H/fHsZHGvspH+M/6+z/wfiIqvRL9enj8FR7GQrJ9WBP6l9jIyMjzyI//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1463040" y="2251506"/>
            <a:ext cx="6293796" cy="646331"/>
          </a:xfrm>
          <a:prstGeom prst="rect">
            <a:avLst/>
          </a:prstGeom>
        </p:spPr>
        <p:txBody>
          <a:bodyPr wrap="square">
            <a:spAutoFit/>
          </a:bodyPr>
          <a:lstStyle/>
          <a:p>
            <a:r>
              <a:rPr lang="en-GB" dirty="0">
                <a:hlinkClick r:id="rId6"/>
              </a:rPr>
              <a:t>http://</a:t>
            </a:r>
            <a:r>
              <a:rPr lang="en-GB" dirty="0" smtClean="0">
                <a:hlinkClick r:id="rId6"/>
              </a:rPr>
              <a:t>www.youtube.com/watch?v=OvEl1lOc0Iw</a:t>
            </a:r>
            <a:endParaRPr lang="en-GB" dirty="0" smtClean="0"/>
          </a:p>
          <a:p>
            <a:endParaRPr lang="en-GB" dirty="0"/>
          </a:p>
        </p:txBody>
      </p:sp>
      <p:sp>
        <p:nvSpPr>
          <p:cNvPr id="10" name="Rectangle 9"/>
          <p:cNvSpPr/>
          <p:nvPr/>
        </p:nvSpPr>
        <p:spPr>
          <a:xfrm>
            <a:off x="1463040" y="1928341"/>
            <a:ext cx="4947480" cy="369332"/>
          </a:xfrm>
          <a:prstGeom prst="rect">
            <a:avLst/>
          </a:prstGeom>
        </p:spPr>
        <p:txBody>
          <a:bodyPr wrap="square">
            <a:spAutoFit/>
          </a:bodyPr>
          <a:lstStyle/>
          <a:p>
            <a:r>
              <a:rPr lang="en-GB" dirty="0" smtClean="0">
                <a:hlinkClick r:id="rId7"/>
              </a:rPr>
              <a:t>http://www.youtube.com/watch?v=VhJdai8eKic</a:t>
            </a:r>
            <a:r>
              <a:rPr lang="en-GB" dirty="0" smtClean="0"/>
              <a:t>  </a:t>
            </a:r>
            <a:endParaRPr lang="en-GB" dirty="0"/>
          </a:p>
        </p:txBody>
      </p:sp>
    </p:spTree>
    <p:extLst>
      <p:ext uri="{BB962C8B-B14F-4D97-AF65-F5344CB8AC3E}">
        <p14:creationId xmlns="" xmlns:p14="http://schemas.microsoft.com/office/powerpoint/2010/main" val="3629829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764</TotalTime>
  <Words>382</Words>
  <Application>Microsoft Office PowerPoint</Application>
  <PresentationFormat>On-screen Show (4:3)</PresentationFormat>
  <Paragraphs>52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Evidence that supports/does not support the Teleological Argument...</vt:lpstr>
      <vt:lpstr>Charles Darwin </vt:lpstr>
      <vt:lpstr>Charles Lyell</vt:lpstr>
      <vt:lpstr>Phillip Goose</vt:lpstr>
      <vt:lpstr>DARWIN’S THEORY Evolution through natural selection</vt:lpstr>
      <vt:lpstr>DARWIN’S THEORY Evolution through natural selection</vt:lpstr>
      <vt:lpstr>Which is the most problematic? </vt:lpstr>
      <vt:lpstr>RICHARD DAWKINS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 TO PAGE 23 AND SORT THE FOLLOWING STATEMENTS Evidence that supports/does not support the Teleological Argument...</dc:title>
  <dc:creator>Victoria Daly</dc:creator>
  <cp:lastModifiedBy>Becki</cp:lastModifiedBy>
  <cp:revision>23</cp:revision>
  <dcterms:created xsi:type="dcterms:W3CDTF">2013-11-24T12:16:38Z</dcterms:created>
  <dcterms:modified xsi:type="dcterms:W3CDTF">2014-10-04T17:47:48Z</dcterms:modified>
</cp:coreProperties>
</file>