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3" r:id="rId7"/>
    <p:sldId id="260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FF0066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5D27-2EA4-42E6-97D1-1E0A74A87BF6}" type="datetimeFigureOut">
              <a:rPr lang="en-GB" smtClean="0"/>
              <a:t>18/09/2013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1EA6-8267-4F56-BDFD-90068DEB10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596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5D27-2EA4-42E6-97D1-1E0A74A87BF6}" type="datetimeFigureOut">
              <a:rPr lang="en-GB" smtClean="0"/>
              <a:t>18/09/2013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1EA6-8267-4F56-BDFD-90068DEB10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780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5D27-2EA4-42E6-97D1-1E0A74A87BF6}" type="datetimeFigureOut">
              <a:rPr lang="en-GB" smtClean="0"/>
              <a:t>18/09/2013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1EA6-8267-4F56-BDFD-90068DEB10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849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5D27-2EA4-42E6-97D1-1E0A74A87BF6}" type="datetimeFigureOut">
              <a:rPr lang="en-GB" smtClean="0"/>
              <a:t>18/09/2013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1EA6-8267-4F56-BDFD-90068DEB10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642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5D27-2EA4-42E6-97D1-1E0A74A87BF6}" type="datetimeFigureOut">
              <a:rPr lang="en-GB" smtClean="0"/>
              <a:t>18/09/2013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1EA6-8267-4F56-BDFD-90068DEB10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043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5D27-2EA4-42E6-97D1-1E0A74A87BF6}" type="datetimeFigureOut">
              <a:rPr lang="en-GB" smtClean="0"/>
              <a:t>18/09/2013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1EA6-8267-4F56-BDFD-90068DEB10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505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5D27-2EA4-42E6-97D1-1E0A74A87BF6}" type="datetimeFigureOut">
              <a:rPr lang="en-GB" smtClean="0"/>
              <a:t>18/09/2013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1EA6-8267-4F56-BDFD-90068DEB10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840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5D27-2EA4-42E6-97D1-1E0A74A87BF6}" type="datetimeFigureOut">
              <a:rPr lang="en-GB" smtClean="0"/>
              <a:t>18/09/2013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1EA6-8267-4F56-BDFD-90068DEB10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314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5D27-2EA4-42E6-97D1-1E0A74A87BF6}" type="datetimeFigureOut">
              <a:rPr lang="en-GB" smtClean="0"/>
              <a:t>18/09/2013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1EA6-8267-4F56-BDFD-90068DEB10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109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5D27-2EA4-42E6-97D1-1E0A74A87BF6}" type="datetimeFigureOut">
              <a:rPr lang="en-GB" smtClean="0"/>
              <a:t>18/09/2013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1EA6-8267-4F56-BDFD-90068DEB10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765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5D27-2EA4-42E6-97D1-1E0A74A87BF6}" type="datetimeFigureOut">
              <a:rPr lang="en-GB" smtClean="0"/>
              <a:t>18/09/2013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1EA6-8267-4F56-BDFD-90068DEB10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69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85D27-2EA4-42E6-97D1-1E0A74A87BF6}" type="datetimeFigureOut">
              <a:rPr lang="en-GB" smtClean="0"/>
              <a:t>18/09/2013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21EA6-8267-4F56-BDFD-90068DEB10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655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srevision.com/images/calvin_hap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640" y="0"/>
            <a:ext cx="9154578" cy="295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1088" y="3500285"/>
            <a:ext cx="6084239" cy="2123658"/>
          </a:xfrm>
          <a:prstGeom prst="rect">
            <a:avLst/>
          </a:prstGeom>
          <a:solidFill>
            <a:schemeClr val="bg1">
              <a:alpha val="83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Utilitarianism and </a:t>
            </a:r>
          </a:p>
          <a:p>
            <a:r>
              <a:rPr lang="en-GB" sz="44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 Application of </a:t>
            </a:r>
          </a:p>
          <a:p>
            <a:r>
              <a:rPr lang="en-GB" sz="44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 Hedonic Calculus</a:t>
            </a:r>
            <a:endParaRPr lang="en-GB" sz="4400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5" name="Picture 4" descr="http://www.innovationsinnewspapers.com/wp/wp-content/uploads/2008/01/calculator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35241">
            <a:off x="6347470" y="3407554"/>
            <a:ext cx="2186860" cy="3085339"/>
          </a:xfrm>
          <a:prstGeom prst="rect">
            <a:avLst/>
          </a:prstGeom>
          <a:noFill/>
          <a:effectLst>
            <a:glow rad="88900">
              <a:srgbClr val="FF0066"/>
            </a:glow>
            <a:outerShdw blurRad="50800" dist="50800" dir="5400000" algn="ctr" rotWithShape="0">
              <a:schemeClr val="bg1"/>
            </a:outerShd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71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301964" cy="224347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1531" y="2644748"/>
            <a:ext cx="8238904" cy="967564"/>
          </a:xfrm>
          <a:solidFill>
            <a:schemeClr val="bg1">
              <a:alpha val="83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Consolas" panose="020B0609020204030204" pitchFamily="49" charset="0"/>
              </a:rPr>
              <a:t>Find your perfect partner</a:t>
            </a:r>
            <a:endParaRPr lang="en-GB" sz="4800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cs typeface="Consolas" panose="020B060902020403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1531" y="3881406"/>
            <a:ext cx="8238903" cy="1446550"/>
          </a:xfrm>
          <a:prstGeom prst="rect">
            <a:avLst/>
          </a:prstGeom>
          <a:solidFill>
            <a:schemeClr val="bg1">
              <a:alpha val="8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Match up the key words to their definitions</a:t>
            </a:r>
            <a:endParaRPr lang="en-GB" sz="44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034" name="Picture 10" descr="http://vector-magz.com/wp-content/uploads/2013/08/pink-heart-clipart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59762">
            <a:off x="6511548" y="4760782"/>
            <a:ext cx="2424841" cy="2047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906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730409" y="4827181"/>
            <a:ext cx="1212112" cy="87187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019" y="290698"/>
            <a:ext cx="8739962" cy="1325563"/>
          </a:xfrm>
          <a:solidFill>
            <a:schemeClr val="bg1">
              <a:alpha val="81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Applying the Hedonic Calculus-</a:t>
            </a:r>
            <a:br>
              <a:rPr lang="en-GB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GB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new groups new scenario</a:t>
            </a:r>
            <a:endParaRPr lang="en-GB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019" y="1825625"/>
            <a:ext cx="8739962" cy="1055798"/>
          </a:xfrm>
          <a:solidFill>
            <a:schemeClr val="bg1">
              <a:alpha val="82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32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Write down what each category of the HC would say/ ask about it….</a:t>
            </a:r>
            <a:endParaRPr lang="en-GB" sz="3200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135" y="3204834"/>
            <a:ext cx="3391786" cy="3382920"/>
          </a:xfrm>
          <a:prstGeom prst="rect">
            <a:avLst/>
          </a:prstGeom>
        </p:spPr>
      </p:pic>
      <p:pic>
        <p:nvPicPr>
          <p:cNvPr id="5" name="Picture 4" descr="http://www.innovationsinnewspapers.com/wp/wp-content/uploads/2008/01/calculator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259812">
            <a:off x="5522026" y="4694674"/>
            <a:ext cx="718691" cy="1013968"/>
          </a:xfrm>
          <a:prstGeom prst="rect">
            <a:avLst/>
          </a:prstGeom>
          <a:noFill/>
          <a:effectLst>
            <a:glow rad="88900">
              <a:srgbClr val="FF0066"/>
            </a:glow>
            <a:outerShdw blurRad="50800" dist="50800" dir="5400000" algn="ctr" rotWithShape="0">
              <a:schemeClr val="bg1"/>
            </a:outerShd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loud Callout 5"/>
          <p:cNvSpPr/>
          <p:nvPr/>
        </p:nvSpPr>
        <p:spPr>
          <a:xfrm>
            <a:off x="202019" y="2992943"/>
            <a:ext cx="5172071" cy="1702213"/>
          </a:xfrm>
          <a:prstGeom prst="cloudCallout">
            <a:avLst>
              <a:gd name="adj1" fmla="val 64730"/>
              <a:gd name="adj2" fmla="val 31338"/>
            </a:avLst>
          </a:prstGeom>
          <a:solidFill>
            <a:srgbClr val="FF0066">
              <a:alpha val="6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Hedonic Calculus says…….</a:t>
            </a:r>
            <a:r>
              <a:rPr lang="en-GB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Whaaaaat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???</a:t>
            </a:r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96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354735"/>
            <a:ext cx="7886700" cy="1325563"/>
          </a:xfrm>
          <a:solidFill>
            <a:schemeClr val="bg1">
              <a:alpha val="82000"/>
            </a:schemeClr>
          </a:solidFill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Think about the </a:t>
            </a:r>
            <a:r>
              <a:rPr lang="en-GB" sz="4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</a:t>
            </a:r>
            <a:r>
              <a:rPr lang="en-GB" sz="40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in D</a:t>
            </a:r>
            <a:r>
              <a:rPr lang="en-GB" sz="4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</a:t>
            </a:r>
            <a:r>
              <a:rPr lang="en-GB" sz="40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RM….</a:t>
            </a:r>
            <a:endParaRPr lang="en-GB" sz="4000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1" y="1825625"/>
            <a:ext cx="8546522" cy="3089275"/>
          </a:xfrm>
          <a:solidFill>
            <a:schemeClr val="bg1">
              <a:alpha val="84000"/>
            </a:schemeClr>
          </a:solidFill>
        </p:spPr>
        <p:txBody>
          <a:bodyPr>
            <a:noAutofit/>
          </a:bodyPr>
          <a:lstStyle/>
          <a:p>
            <a:r>
              <a:rPr lang="en-GB" sz="40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Is it all so easy?</a:t>
            </a:r>
          </a:p>
          <a:p>
            <a:r>
              <a:rPr lang="en-GB" sz="40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Have you thought of any </a:t>
            </a:r>
            <a:r>
              <a:rPr lang="en-GB" sz="4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weaknesses</a:t>
            </a:r>
            <a:r>
              <a:rPr lang="en-GB" sz="40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or </a:t>
            </a:r>
            <a:r>
              <a:rPr lang="en-GB" sz="4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problems </a:t>
            </a:r>
            <a:r>
              <a:rPr lang="en-GB" sz="40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in the application of the Hedonic Calculus?</a:t>
            </a:r>
            <a:endParaRPr lang="en-GB" sz="4000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35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66304" y="178090"/>
            <a:ext cx="7886700" cy="1325563"/>
          </a:xfrm>
          <a:solidFill>
            <a:schemeClr val="bg1">
              <a:alpha val="82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Application of Utilitarian Theory</a:t>
            </a:r>
            <a:endParaRPr lang="en-US" sz="48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9415"/>
            <a:ext cx="5472122" cy="4926467"/>
          </a:xfrm>
          <a:solidFill>
            <a:schemeClr val="bg1">
              <a:alpha val="83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can use eighty soldiers as a decoy in war, and thereby attack an enemy force and kill several hundred enemy soldiers, that is a morally good choice even though the eighty might be lost</a:t>
            </a:r>
            <a:r>
              <a:rPr lang="en-US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b="1" dirty="0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lying or stealing will actually bring about more happiness and/or reduce pain, we should lie and steal in those cases.</a:t>
            </a:r>
            <a:endParaRPr lang="en-US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doct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42974">
            <a:off x="6179448" y="2922316"/>
            <a:ext cx="2534751" cy="293480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26935155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850" y="354735"/>
            <a:ext cx="6785264" cy="1325563"/>
          </a:xfrm>
          <a:solidFill>
            <a:schemeClr val="bg1">
              <a:alpha val="83000"/>
            </a:schemeClr>
          </a:solidFill>
        </p:spPr>
        <p:txBody>
          <a:bodyPr/>
          <a:lstStyle/>
          <a:p>
            <a:pPr algn="ctr"/>
            <a:r>
              <a:rPr lang="en-GB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Would Utilitarianism say yes or no</a:t>
            </a:r>
            <a:endParaRPr lang="en-GB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" name="Left-Right Arrow 3"/>
          <p:cNvSpPr/>
          <p:nvPr/>
        </p:nvSpPr>
        <p:spPr>
          <a:xfrm>
            <a:off x="238991" y="3657600"/>
            <a:ext cx="8478982" cy="2140527"/>
          </a:xfrm>
          <a:prstGeom prst="leftRightArrow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Choose which side of the room you think Bentham’s Utilitarianism would say</a:t>
            </a:r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1582" y="2254827"/>
            <a:ext cx="2379518" cy="1200329"/>
          </a:xfrm>
          <a:prstGeom prst="rect">
            <a:avLst/>
          </a:prstGeom>
          <a:solidFill>
            <a:schemeClr val="bg1">
              <a:alpha val="8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66"/>
                </a:solidFill>
                <a:latin typeface="Comic Sans MS" panose="030F0702030302020204" pitchFamily="66" charset="0"/>
              </a:rPr>
              <a:t>Yes, </a:t>
            </a:r>
            <a:r>
              <a:rPr lang="en-GB" b="1" dirty="0" smtClean="0">
                <a:solidFill>
                  <a:srgbClr val="006666"/>
                </a:solidFill>
                <a:latin typeface="Comic Sans MS" panose="030F0702030302020204" pitchFamily="66" charset="0"/>
              </a:rPr>
              <a:t>the act brings about more pleasure for more people</a:t>
            </a:r>
            <a:endParaRPr lang="en-GB" b="1" dirty="0">
              <a:solidFill>
                <a:srgbClr val="006666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8991" y="2356049"/>
            <a:ext cx="2379518" cy="1200329"/>
          </a:xfrm>
          <a:prstGeom prst="rect">
            <a:avLst/>
          </a:prstGeom>
          <a:solidFill>
            <a:schemeClr val="bg1">
              <a:alpha val="8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66"/>
                </a:solidFill>
                <a:latin typeface="Comic Sans MS" panose="030F0702030302020204" pitchFamily="66" charset="0"/>
              </a:rPr>
              <a:t>No, </a:t>
            </a:r>
            <a:r>
              <a:rPr lang="en-GB" b="1" dirty="0" smtClean="0">
                <a:solidFill>
                  <a:srgbClr val="006666"/>
                </a:solidFill>
                <a:latin typeface="Comic Sans MS" panose="030F0702030302020204" pitchFamily="66" charset="0"/>
              </a:rPr>
              <a:t>the act does not bring about more pleasure for more people</a:t>
            </a:r>
            <a:endParaRPr lang="en-GB" b="1" dirty="0">
              <a:solidFill>
                <a:srgbClr val="006666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65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11728" y="178090"/>
            <a:ext cx="8594153" cy="1325563"/>
          </a:xfrm>
          <a:solidFill>
            <a:schemeClr val="bg1">
              <a:alpha val="81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Application of Utilitarianism</a:t>
            </a:r>
            <a:br>
              <a:rPr lang="en-US" sz="4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US" sz="48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Actual Cases</a:t>
            </a:r>
            <a:endParaRPr lang="en-US" sz="4800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11728" y="1792612"/>
            <a:ext cx="5829312" cy="4846320"/>
          </a:xfrm>
          <a:solidFill>
            <a:schemeClr val="bg1">
              <a:alpha val="82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decision at Coventry during WWII. The decision was made not to inform the town that they would be </a:t>
            </a:r>
            <a:r>
              <a:rPr lang="en-US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bombed- to prevent panic etc.</a:t>
            </a:r>
          </a:p>
          <a:p>
            <a:endParaRPr lang="en-US" b="1" dirty="0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Ford Pinto case:  A defective vehicle model was not recalled and repaired by Ford because they felt it was cheaper to pay the liability suits than to repairs all the defective cars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" name="Picture 5" descr="4-ford-pin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8750" y="3146591"/>
            <a:ext cx="3333749" cy="21383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68813273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61218"/>
            <a:ext cx="7886700" cy="1141556"/>
          </a:xfrm>
          <a:solidFill>
            <a:schemeClr val="bg1">
              <a:alpha val="84000"/>
            </a:schemeClr>
          </a:solidFill>
        </p:spPr>
        <p:txBody>
          <a:bodyPr/>
          <a:lstStyle/>
          <a:p>
            <a:r>
              <a:rPr lang="en-GB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HWK- </a:t>
            </a:r>
            <a:r>
              <a:rPr lang="en-GB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ESSAY </a:t>
            </a:r>
            <a:r>
              <a:rPr lang="en-GB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QUESTION</a:t>
            </a:r>
            <a:endParaRPr lang="en-GB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068541" cy="4351338"/>
          </a:xfrm>
          <a:solidFill>
            <a:schemeClr val="bg1">
              <a:alpha val="83000"/>
            </a:schemeClr>
          </a:solidFill>
        </p:spPr>
        <p:txBody>
          <a:bodyPr>
            <a:normAutofit fontScale="92500"/>
          </a:bodyPr>
          <a:lstStyle/>
          <a:p>
            <a:pPr>
              <a:spcAft>
                <a:spcPts val="1200"/>
              </a:spcAft>
            </a:pPr>
            <a:r>
              <a:rPr lang="en-GB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Explain Bentham’s </a:t>
            </a:r>
            <a:r>
              <a:rPr lang="en-GB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Act utilitarianism</a:t>
            </a:r>
            <a:r>
              <a:rPr lang="en-GB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 </a:t>
            </a:r>
            <a:r>
              <a:rPr lang="en-GB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30 marks</a:t>
            </a:r>
          </a:p>
          <a:p>
            <a:pPr>
              <a:spcAft>
                <a:spcPts val="1200"/>
              </a:spcAft>
            </a:pPr>
            <a:r>
              <a:rPr lang="en-GB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You should explain </a:t>
            </a:r>
            <a:r>
              <a:rPr lang="en-GB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 development and </a:t>
            </a:r>
            <a:r>
              <a:rPr lang="en-GB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three aspects of the theory</a:t>
            </a:r>
          </a:p>
          <a:p>
            <a:pPr lvl="1"/>
            <a:r>
              <a:rPr lang="en-GB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Motivation</a:t>
            </a:r>
          </a:p>
          <a:p>
            <a:pPr lvl="1"/>
            <a:r>
              <a:rPr lang="en-GB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Utility </a:t>
            </a:r>
          </a:p>
          <a:p>
            <a:pPr lvl="1">
              <a:spcAft>
                <a:spcPts val="1200"/>
              </a:spcAft>
            </a:pPr>
            <a:r>
              <a:rPr lang="en-GB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Hedonic calculus</a:t>
            </a:r>
          </a:p>
          <a:p>
            <a:pPr>
              <a:spcAft>
                <a:spcPts val="1200"/>
              </a:spcAft>
            </a:pPr>
            <a:r>
              <a:rPr lang="en-GB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You should also apply the theory to an ethical scenario explain it further.</a:t>
            </a:r>
            <a:endParaRPr lang="en-GB" b="1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>
              <a:spcAft>
                <a:spcPts val="1200"/>
              </a:spcAft>
            </a:pPr>
            <a:r>
              <a:rPr lang="en-GB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Remember to use the PEE system. </a:t>
            </a:r>
            <a:endParaRPr lang="en-GB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99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  <a:solidFill>
            <a:schemeClr val="bg1">
              <a:alpha val="81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Lets Play Articulate</a:t>
            </a:r>
            <a:endParaRPr lang="en-US" sz="6000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565564"/>
            <a:ext cx="7975023" cy="4849091"/>
          </a:xfrm>
          <a:solidFill>
            <a:schemeClr val="bg1">
              <a:alpha val="82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6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Rules:</a:t>
            </a:r>
          </a:p>
          <a:p>
            <a:endParaRPr lang="en-US" sz="3600" b="1" dirty="0" smtClean="0"/>
          </a:p>
          <a:p>
            <a:r>
              <a:rPr lang="en-US" sz="3600" b="1" dirty="0" smtClean="0">
                <a:solidFill>
                  <a:srgbClr val="006666"/>
                </a:solidFill>
              </a:rPr>
              <a:t>One student stands with back to the board</a:t>
            </a:r>
          </a:p>
          <a:p>
            <a:r>
              <a:rPr lang="en-US" sz="3600" b="1" dirty="0" smtClean="0">
                <a:solidFill>
                  <a:srgbClr val="006666"/>
                </a:solidFill>
              </a:rPr>
              <a:t>The class have to describe the word to the student using definitions or examples (not saying it </a:t>
            </a:r>
            <a:r>
              <a:rPr lang="en-US" sz="3600" b="1" dirty="0" err="1" smtClean="0">
                <a:solidFill>
                  <a:srgbClr val="006666"/>
                </a:solidFill>
              </a:rPr>
              <a:t>obvs</a:t>
            </a:r>
            <a:r>
              <a:rPr lang="en-US" sz="3600" b="1" dirty="0" smtClean="0">
                <a:solidFill>
                  <a:srgbClr val="006666"/>
                </a:solidFill>
              </a:rPr>
              <a:t>…!)</a:t>
            </a:r>
          </a:p>
          <a:p>
            <a:r>
              <a:rPr lang="en-US" sz="3600" b="1" dirty="0" smtClean="0">
                <a:solidFill>
                  <a:srgbClr val="006666"/>
                </a:solidFill>
              </a:rPr>
              <a:t>Students tries to guess it asap! 1 try only…</a:t>
            </a:r>
            <a:endParaRPr lang="en-US" sz="3600" b="1" dirty="0">
              <a:solidFill>
                <a:srgbClr val="0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46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337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Consolas</vt:lpstr>
      <vt:lpstr>Office Theme</vt:lpstr>
      <vt:lpstr>PowerPoint Presentation</vt:lpstr>
      <vt:lpstr>PowerPoint Presentation</vt:lpstr>
      <vt:lpstr>Applying the Hedonic Calculus- new groups new scenario</vt:lpstr>
      <vt:lpstr>Think about the A in DARM….</vt:lpstr>
      <vt:lpstr>Application of Utilitarian Theory</vt:lpstr>
      <vt:lpstr>Would Utilitarianism say yes or no</vt:lpstr>
      <vt:lpstr>Application of Utilitarianism Actual Cases</vt:lpstr>
      <vt:lpstr>HWK- ESSAY QUESTION</vt:lpstr>
      <vt:lpstr>Lets Play Articulate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R Neale</dc:creator>
  <cp:lastModifiedBy>Miss R Neale</cp:lastModifiedBy>
  <cp:revision>13</cp:revision>
  <dcterms:created xsi:type="dcterms:W3CDTF">2013-09-18T07:40:09Z</dcterms:created>
  <dcterms:modified xsi:type="dcterms:W3CDTF">2013-09-18T14:32:44Z</dcterms:modified>
</cp:coreProperties>
</file>