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9298-E03E-4844-B281-848A7888AE11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DE7F-A74E-4973-BAD4-F91BC76F4F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And what do these phrases from Aquinas’ argument mean?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3376" y="3505200"/>
            <a:ext cx="4020671" cy="137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 smtClean="0"/>
              <a:t>Things lacking cognition</a:t>
            </a:r>
            <a:endParaRPr lang="en-GB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813719"/>
            <a:ext cx="4020671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dirty="0" smtClean="0"/>
              <a:t>The governance of things</a:t>
            </a:r>
            <a:endParaRPr lang="en-GB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7858" y="5272881"/>
            <a:ext cx="4020671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dirty="0" smtClean="0"/>
              <a:t>Tend toward a goal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813719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way things are controlled, regulated and ordered (governed)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581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Things that are innate- do not have their own intelligence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334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Everything has a purpose and aim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541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Aquinas’ 5</a:t>
            </a:r>
            <a:r>
              <a:rPr lang="en-GB" baseline="30000" dirty="0" smtClean="0"/>
              <a:t>th</a:t>
            </a:r>
            <a:r>
              <a:rPr lang="en-GB" dirty="0" smtClean="0"/>
              <a:t> way summarised-</a:t>
            </a:r>
            <a:br>
              <a:rPr lang="en-GB" dirty="0" smtClean="0"/>
            </a:br>
            <a:r>
              <a:rPr lang="en-GB" sz="4000" dirty="0" smtClean="0"/>
              <a:t>have a go at summarising the 5 key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Premise 1- everything in the world follows natural laws and order for a purpose </a:t>
            </a:r>
            <a:r>
              <a:rPr lang="en-GB" sz="2400" dirty="0" smtClean="0">
                <a:solidFill>
                  <a:srgbClr val="7030A0"/>
                </a:solidFill>
              </a:rPr>
              <a:t>(</a:t>
            </a:r>
            <a:r>
              <a:rPr lang="en-GB" sz="2400" dirty="0" err="1" smtClean="0">
                <a:solidFill>
                  <a:srgbClr val="7030A0"/>
                </a:solidFill>
              </a:rPr>
              <a:t>e.g</a:t>
            </a:r>
            <a:r>
              <a:rPr lang="en-GB" sz="2400" dirty="0" smtClean="0">
                <a:solidFill>
                  <a:srgbClr val="7030A0"/>
                </a:solidFill>
              </a:rPr>
              <a:t> human eyes/ bird’s beaks, etc)</a:t>
            </a:r>
            <a:endParaRPr lang="en-GB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/>
              <a:t>Premise 2- even innate things lacking intelligence are governed by a natural order and regularity </a:t>
            </a:r>
            <a:r>
              <a:rPr lang="en-GB" sz="2400" dirty="0" smtClean="0">
                <a:solidFill>
                  <a:srgbClr val="7030A0"/>
                </a:solidFill>
              </a:rPr>
              <a:t>(e.g. trees, crops, the sea, the planets)</a:t>
            </a:r>
            <a:endParaRPr lang="en-GB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/>
              <a:t>Premise 3- innate things lacking own intelligence cannot direct themselves, must be directed by some other intelligent thing </a:t>
            </a:r>
            <a:r>
              <a:rPr lang="en-GB" sz="2400" dirty="0" smtClean="0">
                <a:solidFill>
                  <a:srgbClr val="7030A0"/>
                </a:solidFill>
              </a:rPr>
              <a:t>(e.g. an arrow cannot direct itself to the target or follow laws of motion, gravity, speed etc on it’s own- it needs the archer to direct/ design it)</a:t>
            </a:r>
            <a:endParaRPr lang="en-GB" sz="2800" dirty="0" smtClean="0">
              <a:solidFill>
                <a:srgbClr val="7030A0"/>
              </a:solidFill>
            </a:endParaRPr>
          </a:p>
          <a:p>
            <a:r>
              <a:rPr lang="en-GB" sz="2800" dirty="0" smtClean="0"/>
              <a:t>Premise 4- Therefore the universe, as it is governed by natural laws and order, must be directed and regulated by something intelligent</a:t>
            </a:r>
          </a:p>
          <a:p>
            <a:r>
              <a:rPr lang="en-GB" sz="2800" dirty="0" smtClean="0"/>
              <a:t>Conclusion- the only thing capable of directing and regulating the universe must be God. Therefore God exists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81000"/>
            <a:ext cx="3124200" cy="5745163"/>
          </a:xfrm>
        </p:spPr>
        <p:txBody>
          <a:bodyPr/>
          <a:lstStyle/>
          <a:p>
            <a:r>
              <a:rPr lang="en-GB" dirty="0" smtClean="0"/>
              <a:t>This tree knows when to shed its leaves, yet it doesn’t have intelligence like human beings</a:t>
            </a:r>
          </a:p>
          <a:p>
            <a:r>
              <a:rPr lang="en-GB" b="1" dirty="0" smtClean="0"/>
              <a:t>According to Aquinas, God regulates the tree to make it do this</a:t>
            </a:r>
          </a:p>
        </p:txBody>
      </p:sp>
      <p:pic>
        <p:nvPicPr>
          <p:cNvPr id="23554" name="Picture 2" descr="http://bestclipartblog.com/clipart-pics/autumn-tree-clip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519176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drosearchers.co.uk/images/animation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04802"/>
            <a:ext cx="10620164" cy="71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533400"/>
            <a:ext cx="3200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Analogy of the arrow and the archer</a:t>
            </a:r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cs typeface="Times New Roman" pitchFamily="18" charset="0"/>
              </a:rPr>
              <a:t>Have a go at explaining the analogy yourself</a:t>
            </a:r>
          </a:p>
          <a:p>
            <a:pPr algn="ctr"/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the arrow is shot to its mark by the archer. Therefore some intelligent being exists by whom all natural things are directed to their end; and this being we call God.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28600"/>
            <a:ext cx="3322712" cy="83820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Thomas Aquinas</a:t>
            </a:r>
            <a:endParaRPr lang="en-GB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0497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2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9" y="-6016"/>
            <a:ext cx="8422105" cy="68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22033" y="3716989"/>
            <a:ext cx="2105399" cy="3044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Unintelligent objects can only reach their goal with the help of a guiding intelligence</a:t>
            </a:r>
          </a:p>
        </p:txBody>
      </p:sp>
    </p:spTree>
    <p:extLst>
      <p:ext uri="{BB962C8B-B14F-4D97-AF65-F5344CB8AC3E}">
        <p14:creationId xmlns:p14="http://schemas.microsoft.com/office/powerpoint/2010/main" xmlns="" val="5296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b="1" dirty="0" smtClean="0"/>
              <a:t>Aquinas                      Paley</a:t>
            </a:r>
            <a:endParaRPr lang="en-GB" b="1" dirty="0"/>
          </a:p>
        </p:txBody>
      </p:sp>
      <p:sp>
        <p:nvSpPr>
          <p:cNvPr id="4" name="Oval 3"/>
          <p:cNvSpPr/>
          <p:nvPr/>
        </p:nvSpPr>
        <p:spPr>
          <a:xfrm>
            <a:off x="3200400" y="838200"/>
            <a:ext cx="5791200" cy="5715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04800" y="838200"/>
            <a:ext cx="5791200" cy="5715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GB" b="1" dirty="0" smtClean="0"/>
              <a:t>Aquinas                      Paley</a:t>
            </a:r>
            <a:endParaRPr lang="en-GB" b="1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5791200" cy="57912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7200" y="838200"/>
            <a:ext cx="5791200" cy="5715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Started arguing from regularity and order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981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Started arguing from purpose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971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Both use examples from the world  e.g. Four seasons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600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Both use an analogy in their argument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990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143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 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267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Both have same conclusion- an intelligent being in exists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1242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Compares a complex machine to the complex universe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95600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Compares innate things  under human control to innate things not under human control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5943600" y="4419600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Uses the complexity of biological organisms to </a:t>
            </a:r>
          </a:p>
          <a:p>
            <a:pPr algn="ctr"/>
            <a:r>
              <a:rPr lang="en-GB" sz="2000" dirty="0" smtClean="0"/>
              <a:t>Support his argument</a:t>
            </a:r>
          </a:p>
          <a:p>
            <a:pPr algn="ctr"/>
            <a:r>
              <a:rPr lang="en-GB" sz="2000" dirty="0" smtClean="0"/>
              <a:t>- e.g. Human eye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1143000" y="48006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Influenced by </a:t>
            </a:r>
            <a:r>
              <a:rPr lang="en-GB" sz="2000" b="1" dirty="0" smtClean="0">
                <a:solidFill>
                  <a:srgbClr val="7030A0"/>
                </a:solidFill>
              </a:rPr>
              <a:t>Aristotle</a:t>
            </a:r>
            <a:r>
              <a:rPr lang="en-GB" sz="2000" dirty="0" smtClean="0"/>
              <a:t>’s</a:t>
            </a:r>
          </a:p>
          <a:p>
            <a:pPr algn="ctr"/>
            <a:r>
              <a:rPr lang="en-GB" sz="2000" dirty="0" smtClean="0"/>
              <a:t> four causes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And what do these phrases from Aquinas’ argument mean?</vt:lpstr>
      <vt:lpstr>Aquinas’ 5th way summarised- have a go at summarising the 5 key points</vt:lpstr>
      <vt:lpstr>Slide 3</vt:lpstr>
      <vt:lpstr>Thomas Aquinas</vt:lpstr>
      <vt:lpstr>Slide 5</vt:lpstr>
      <vt:lpstr>Aquinas                      Paley</vt:lpstr>
      <vt:lpstr>Aquinas                      Paley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what do these phrases from Aquinas’ argument mean?</dc:title>
  <dc:creator>Becki</dc:creator>
  <cp:lastModifiedBy>Becki</cp:lastModifiedBy>
  <cp:revision>1</cp:revision>
  <dcterms:created xsi:type="dcterms:W3CDTF">2014-09-27T21:26:44Z</dcterms:created>
  <dcterms:modified xsi:type="dcterms:W3CDTF">2014-09-27T21:28:18Z</dcterms:modified>
</cp:coreProperties>
</file>